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306" r:id="rId32"/>
    <p:sldId id="308" r:id="rId33"/>
    <p:sldId id="290" r:id="rId34"/>
    <p:sldId id="309" r:id="rId35"/>
    <p:sldId id="307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5F5F5F"/>
    <a:srgbClr val="00003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1" autoAdjust="0"/>
    <p:restoredTop sz="68941" autoAdjust="0"/>
  </p:normalViewPr>
  <p:slideViewPr>
    <p:cSldViewPr>
      <p:cViewPr varScale="1">
        <p:scale>
          <a:sx n="50" d="100"/>
          <a:sy n="50" d="100"/>
        </p:scale>
        <p:origin x="18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86A54-7346-4504-9BB1-C8A972596292}" type="datetimeFigureOut">
              <a:rPr lang="bg-BG" smtClean="0"/>
              <a:t>14.09.21 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D92F-7AEA-442B-898A-6A5780D5FF4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382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F7D3B8-B34B-4CBB-A843-4C6F146B8690}" type="slidenum">
              <a:rPr lang="en-US" altLang="bg-BG" smtClean="0">
                <a:latin typeface="Times New Roman" pitchFamily="18" charset="0"/>
              </a:rPr>
              <a:pPr eaLnBrk="1" hangingPunct="1"/>
              <a:t>2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/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1F1359A-F270-4B09-8590-F42CB4BA96B3}" type="slidenum">
              <a:rPr lang="bg-BG" altLang="bg-BG" sz="1200">
                <a:latin typeface="Times New Roman" pitchFamily="18" charset="0"/>
              </a:rPr>
              <a:pPr algn="r"/>
              <a:t>2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8AA66-3DE9-4DFB-8CED-A53E8E655379}" type="slidenum">
              <a:rPr lang="en-US" altLang="bg-BG" smtClean="0"/>
              <a:pPr>
                <a:defRPr/>
              </a:pPr>
              <a:t>13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6848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dirty="0"/>
              <a:t>Рискът от анестезия се определя от: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bg-BG" altLang="bg-BG" dirty="0"/>
              <a:t>Смъртността, свързана с анестезия – много трудно се отдиференцира от периоперативната смъртност;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bg-BG" altLang="bg-BG" dirty="0"/>
              <a:t>Заболеваемостта, свързана с анестезия:</a:t>
            </a:r>
          </a:p>
          <a:p>
            <a:pPr marL="628650" lvl="1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bg-BG" altLang="bg-BG" dirty="0"/>
              <a:t>Незабавни/ранни усложнения;</a:t>
            </a:r>
          </a:p>
          <a:p>
            <a:pPr marL="628650" lvl="1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bg-BG" altLang="bg-BG" dirty="0"/>
              <a:t>Късни усложнения</a:t>
            </a:r>
          </a:p>
          <a:p>
            <a:pPr marL="628650" lvl="1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bg-BG" altLang="bg-BG" dirty="0"/>
              <a:t>Обратими, продължителни и постоянни.</a:t>
            </a:r>
            <a:endParaRPr lang="en-US" altLang="bg-BG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bg-BG" dirty="0"/>
              <a:t>Смъртността от анестезия е от 1/2500 до 1/8000.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bg-BG" dirty="0"/>
              <a:t>Периоперативната смъртност е 3-20/1000.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bg-BG" dirty="0"/>
              <a:t>Основна причина се явява състоянието на пациента преди операцията.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bg-BG" dirty="0"/>
              <a:t>Това определя значимостта на ПАК.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8AA66-3DE9-4DFB-8CED-A53E8E655379}" type="slidenum">
              <a:rPr lang="en-US" altLang="bg-BG" smtClean="0"/>
              <a:pPr>
                <a:defRPr/>
              </a:pPr>
              <a:t>14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6848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dirty="0"/>
              <a:t>Периоперативната смъртност е най-висока до 24 час. Критични са първите 72 часа. Периоперативната смъртност и заболеваемост се отчитат до 30 следоперативен ден.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F06DF2-719A-44DB-B319-7A8E22CC7AC6}" type="slidenum">
              <a:rPr lang="en-US" altLang="bg-BG" smtClean="0">
                <a:latin typeface="Times New Roman" pitchFamily="18" charset="0"/>
              </a:rPr>
              <a:pPr eaLnBrk="1" hangingPunct="1"/>
              <a:t>16</a:t>
            </a:fld>
            <a:endParaRPr lang="en-US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200AD9-C050-4CAF-B41E-AE1F9FB05F35}" type="slidenum">
              <a:rPr lang="en-US" altLang="bg-BG" smtClean="0">
                <a:latin typeface="Times New Roman" pitchFamily="18" charset="0"/>
              </a:rPr>
              <a:pPr eaLnBrk="1" hangingPunct="1"/>
              <a:t>17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>
                <a:solidFill>
                  <a:srgbClr val="FF0000"/>
                </a:solidFill>
              </a:rPr>
              <a:t>Причини за периоперативна смъртност:</a:t>
            </a:r>
          </a:p>
          <a:p>
            <a:pPr algn="just" eaLnBrk="1" hangingPunct="1">
              <a:buFontTx/>
              <a:buChar char="•"/>
            </a:pPr>
            <a:r>
              <a:rPr lang="bg-BG" altLang="bg-BG"/>
              <a:t> Свързани с хирургическата интервенция – 10%;</a:t>
            </a:r>
          </a:p>
          <a:p>
            <a:pPr algn="just" eaLnBrk="1" hangingPunct="1">
              <a:buFontTx/>
              <a:buChar char="•"/>
            </a:pPr>
            <a:r>
              <a:rPr lang="bg-BG" altLang="bg-BG"/>
              <a:t> Свързани с анестезията – 4%;</a:t>
            </a:r>
          </a:p>
          <a:p>
            <a:pPr algn="just" eaLnBrk="1" hangingPunct="1">
              <a:buFontTx/>
              <a:buChar char="•"/>
            </a:pPr>
            <a:r>
              <a:rPr lang="bg-BG" altLang="bg-BG"/>
              <a:t> Свързани с постоперативните грижи – 3%;</a:t>
            </a:r>
          </a:p>
          <a:p>
            <a:pPr algn="just" eaLnBrk="1" hangingPunct="1">
              <a:buFontTx/>
              <a:buChar char="•"/>
            </a:pPr>
            <a:r>
              <a:rPr lang="bg-BG" altLang="bg-BG"/>
              <a:t> Свързани с предоперативното състояние на пациента – 83%.</a:t>
            </a:r>
          </a:p>
        </p:txBody>
      </p:sp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14A53A1-A09E-44A1-AD6C-83CEA7E8BDD7}" type="slidenum">
              <a:rPr lang="bg-BG" altLang="bg-BG" sz="1200">
                <a:latin typeface="Times New Roman" pitchFamily="18" charset="0"/>
              </a:rPr>
              <a:pPr algn="r"/>
              <a:t>17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CC4C26-0853-4E32-82A7-666D9C2AEA00}" type="slidenum">
              <a:rPr lang="en-US" altLang="bg-BG" smtClean="0">
                <a:latin typeface="Times New Roman" pitchFamily="18" charset="0"/>
              </a:rPr>
              <a:pPr eaLnBrk="1" hangingPunct="1"/>
              <a:t>19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Адаптирането при натоварване разкрива функционалните резерви на основните жизнени системи.</a:t>
            </a:r>
            <a:endParaRPr lang="en-US" altLang="bg-BG" dirty="0"/>
          </a:p>
          <a:p>
            <a:pPr algn="just" eaLnBrk="1" hangingPunct="1"/>
            <a:r>
              <a:rPr lang="bg-BG" altLang="bg-BG" dirty="0"/>
              <a:t>Атопичен терен определя възможностите за алергична предразположеност към определени средства или медикаменти.</a:t>
            </a:r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9DD836E-53B1-4DC3-BF8D-E6159E9B1F23}" type="slidenum">
              <a:rPr lang="bg-BG" altLang="bg-BG" sz="1200">
                <a:latin typeface="Times New Roman" pitchFamily="18" charset="0"/>
              </a:rPr>
              <a:pPr algn="r"/>
              <a:t>19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724C49-3C5D-4EB0-A12B-9BA787E363EC}" type="slidenum">
              <a:rPr lang="en-US" altLang="bg-BG" smtClean="0">
                <a:latin typeface="Times New Roman" pitchFamily="18" charset="0"/>
              </a:rPr>
              <a:pPr eaLnBrk="1" hangingPunct="1"/>
              <a:t>20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bg-BG" altLang="bg-BG" dirty="0"/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E8A331C-C334-4AF9-BF92-E3ED5754EF4D}" type="slidenum">
              <a:rPr lang="bg-BG" altLang="bg-BG" sz="1200">
                <a:latin typeface="Times New Roman" pitchFamily="18" charset="0"/>
              </a:rPr>
              <a:pPr algn="r"/>
              <a:t>20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0E6EED-B444-4997-9033-3B9E74962623}" type="slidenum">
              <a:rPr lang="en-US" altLang="bg-BG" smtClean="0">
                <a:latin typeface="Times New Roman" pitchFamily="18" charset="0"/>
              </a:rPr>
              <a:pPr eaLnBrk="1" hangingPunct="1"/>
              <a:t>21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Много често се ориентираме за миналите заболявания по медикацията, която пациентът съобщава, че приема.</a:t>
            </a:r>
          </a:p>
          <a:p>
            <a:pPr algn="just" eaLnBrk="1" hangingPunct="1"/>
            <a:r>
              <a:rPr lang="bg-BG" altLang="bg-BG" dirty="0"/>
              <a:t>Приема на инхибитори на ангиоконвертиращия</a:t>
            </a:r>
            <a:r>
              <a:rPr lang="bg-BG" altLang="bg-BG" baseline="0" dirty="0"/>
              <a:t> ензим (</a:t>
            </a:r>
            <a:r>
              <a:rPr lang="bg-BG" altLang="bg-BG" dirty="0"/>
              <a:t>ИАЕ) може да доведе до неконтролирани хипотензии по време на анестезия.</a:t>
            </a:r>
          </a:p>
          <a:p>
            <a:pPr algn="just" eaLnBrk="1" hangingPunct="1"/>
            <a:r>
              <a:rPr lang="bg-BG" altLang="bg-BG" dirty="0"/>
              <a:t>Приемането на инхибитори</a:t>
            </a:r>
            <a:r>
              <a:rPr lang="bg-BG" altLang="bg-BG" baseline="0" dirty="0"/>
              <a:t> на моноаминооксидазата може да доведе до ритъмни нарушения и нарушена регулация на кръвообращението.</a:t>
            </a:r>
            <a:endParaRPr lang="bg-BG" altLang="bg-BG" dirty="0"/>
          </a:p>
          <a:p>
            <a:pPr algn="just" eaLnBrk="1" hangingPunct="1"/>
            <a:r>
              <a:rPr lang="bg-BG" altLang="bg-BG" dirty="0"/>
              <a:t>Приемането на антикоагуланти повлиява хемостазата и кървенето по време на оперативната интервенция.</a:t>
            </a:r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44046EA-04BD-4699-8162-B396FCB1462E}" type="slidenum">
              <a:rPr lang="bg-BG" altLang="bg-BG" sz="1200">
                <a:latin typeface="Times New Roman" pitchFamily="18" charset="0"/>
              </a:rPr>
              <a:pPr algn="r"/>
              <a:t>21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5C6694-CFE3-4B4E-8DB6-D4CB228D6565}" type="slidenum">
              <a:rPr lang="en-US" altLang="bg-BG" smtClean="0">
                <a:latin typeface="Times New Roman" pitchFamily="18" charset="0"/>
              </a:rPr>
              <a:pPr eaLnBrk="1" hangingPunct="1"/>
              <a:t>22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 dirty="0"/>
              <a:t>Анестезиологичният статус включва проследяването на определени структури и параметри, които са в пряка зависимост с осигуряването на предстоящата анестезия.</a:t>
            </a:r>
          </a:p>
          <a:p>
            <a:pPr algn="just" eaLnBrk="1" hangingPunct="1"/>
            <a:r>
              <a:rPr lang="ru-RU" altLang="bg-BG" dirty="0"/>
              <a:t>Теглото и ръстът дават възможност за изработване на точен медикаментозен план. Затлъстяването може да се отрази както на параметрите на дишането, така и да промени дозировката на някои медикаменти и инфузии.</a:t>
            </a:r>
          </a:p>
          <a:p>
            <a:pPr algn="just" eaLnBrk="1" hangingPunct="1"/>
            <a:r>
              <a:rPr lang="ru-RU" altLang="bg-BG" dirty="0"/>
              <a:t>Особености на устната кухина и трудноподвижната шия затрудняват ендотрахеалната интубация и осигуряването на проходими дихателни пътища. Проследяването на изброените параметри дава възможност за точното определяне на възможността за осигуряване на проходими дихателни пътища.</a:t>
            </a:r>
            <a:endParaRPr lang="bg-BG" altLang="bg-BG" dirty="0"/>
          </a:p>
        </p:txBody>
      </p:sp>
      <p:sp>
        <p:nvSpPr>
          <p:cNvPr id="6554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BC4F08B-0DB8-47E3-939D-406114537FC4}" type="slidenum">
              <a:rPr lang="bg-BG" altLang="bg-BG" sz="1200">
                <a:latin typeface="Times New Roman" pitchFamily="18" charset="0"/>
              </a:rPr>
              <a:pPr algn="r"/>
              <a:t>22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E7E245-E5B1-44F7-8C90-0FC65F7B5623}" type="slidenum">
              <a:rPr lang="en-US" altLang="bg-BG" smtClean="0">
                <a:latin typeface="Times New Roman" pitchFamily="18" charset="0"/>
              </a:rPr>
              <a:pPr eaLnBrk="1" hangingPunct="1"/>
              <a:t>23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bg-BG" altLang="bg-BG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D75CA5C-88C0-4664-9687-C4713C00504C}" type="slidenum">
              <a:rPr lang="bg-BG" altLang="bg-BG" sz="1200">
                <a:latin typeface="Times New Roman" pitchFamily="18" charset="0"/>
              </a:rPr>
              <a:pPr algn="r"/>
              <a:t>23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/>
              <a:t>Проследяването на изброените параметри дава възможност за точното определяне на възможността за осигуряване на проходими дихателни пътища.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ACB4076-CCEF-4857-8FCC-3D707D148C80}" type="slidenum">
              <a:rPr lang="bg-BG" altLang="bg-BG" smtClean="0"/>
              <a:pPr>
                <a:spcBef>
                  <a:spcPct val="0"/>
                </a:spcBef>
              </a:pPr>
              <a:t>24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B782A5-DDFF-458D-99E3-3B7D592E9BD3}" type="slidenum">
              <a:rPr lang="en-US" altLang="bg-BG" smtClean="0">
                <a:latin typeface="Times New Roman" pitchFamily="18" charset="0"/>
              </a:rPr>
              <a:pPr eaLnBrk="1" hangingPunct="1"/>
              <a:t>3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dirty="0"/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860FCC5-FE96-44DC-924A-2314560FF1D1}" type="slidenum">
              <a:rPr lang="bg-BG" altLang="bg-BG" sz="1200">
                <a:latin typeface="Times New Roman" pitchFamily="18" charset="0"/>
              </a:rPr>
              <a:pPr algn="r"/>
              <a:t>3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/>
              <a:t>По скалата на </a:t>
            </a:r>
            <a:r>
              <a:rPr lang="en-US" altLang="bg-BG"/>
              <a:t>Mallampati </a:t>
            </a:r>
            <a:r>
              <a:rPr lang="bg-BG" altLang="bg-BG"/>
              <a:t>от</a:t>
            </a:r>
            <a:r>
              <a:rPr lang="en-US" altLang="bg-BG"/>
              <a:t> I</a:t>
            </a:r>
            <a:r>
              <a:rPr lang="bg-BG" altLang="bg-BG"/>
              <a:t> до </a:t>
            </a:r>
            <a:r>
              <a:rPr lang="en-US" altLang="bg-BG"/>
              <a:t>IV</a:t>
            </a:r>
            <a:r>
              <a:rPr lang="bg-BG" altLang="bg-BG"/>
              <a:t> може да се определи проходимостта на ГДП в зависимост от големината и разположението на структурите в устната кухина. При </a:t>
            </a:r>
            <a:r>
              <a:rPr lang="en-US" altLang="bg-BG"/>
              <a:t>I</a:t>
            </a:r>
            <a:r>
              <a:rPr lang="bg-BG" altLang="bg-BG"/>
              <a:t> степен мъждецът не достига до езика, като в крайната степен мекото небце плътно е прилепнало до езика.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EB0AB92-1B97-4203-93DE-B1E1804D635F}" type="slidenum">
              <a:rPr lang="bg-BG" altLang="bg-BG" smtClean="0"/>
              <a:pPr>
                <a:spcBef>
                  <a:spcPct val="0"/>
                </a:spcBef>
              </a:pPr>
              <a:t>25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Представени са различните разстояния (анатомични) на черепа. Ако тирео-менталното разстояние е под 6 см, това показва променено положение на епиглота и затруднена интубация.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FFC4EB5-97CD-4FE2-9A97-B680DBFC54FD}" type="slidenum">
              <a:rPr lang="bg-BG" altLang="bg-BG" smtClean="0"/>
              <a:pPr>
                <a:spcBef>
                  <a:spcPct val="0"/>
                </a:spcBef>
              </a:pPr>
              <a:t>26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8B1AFA-20B6-427F-86F4-ABCA33CB7BD6}" type="slidenum">
              <a:rPr lang="en-US" altLang="bg-BG" smtClean="0">
                <a:latin typeface="Times New Roman" pitchFamily="18" charset="0"/>
              </a:rPr>
              <a:pPr eaLnBrk="1" hangingPunct="1"/>
              <a:t>27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/>
              <a:t>Оценката на състоянието на венозната система осигурява предварителна оценка на възможностите за задължителния за оперативната интервенция и обезболяването сигурен венозен източник.</a:t>
            </a:r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CB12D62-5880-4B9A-9EBE-C37B0C8F5D55}" type="slidenum">
              <a:rPr lang="bg-BG" altLang="bg-BG" sz="1200">
                <a:latin typeface="Times New Roman" pitchFamily="18" charset="0"/>
              </a:rPr>
              <a:pPr algn="r"/>
              <a:t>27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131ADB-D630-480B-B4DA-65C8119B27C1}" type="slidenum">
              <a:rPr lang="en-US" altLang="bg-BG" smtClean="0">
                <a:latin typeface="Times New Roman" pitchFamily="18" charset="0"/>
              </a:rPr>
              <a:pPr eaLnBrk="1" hangingPunct="1"/>
              <a:t>28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/>
              <a:t>Практиката на рутинното изследване е наложително да се преустанови.</a:t>
            </a:r>
          </a:p>
        </p:txBody>
      </p:sp>
      <p:sp>
        <p:nvSpPr>
          <p:cNvPr id="7168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E84866F-52F2-469E-AFE2-BDFFB9490773}" type="slidenum">
              <a:rPr lang="bg-BG" altLang="bg-BG" sz="1200">
                <a:latin typeface="Times New Roman" pitchFamily="18" charset="0"/>
              </a:rPr>
              <a:pPr algn="r"/>
              <a:t>28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FD1EA1-C20A-4E5E-B849-59BB0EA6BC73}" type="slidenum">
              <a:rPr lang="en-US" altLang="bg-BG" smtClean="0">
                <a:latin typeface="Times New Roman" pitchFamily="18" charset="0"/>
              </a:rPr>
              <a:pPr eaLnBrk="1" hangingPunct="1"/>
              <a:t>29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27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algn="just" eaLnBrk="1" hangingPunct="1">
              <a:buFontTx/>
              <a:buChar char="•"/>
            </a:pPr>
            <a:r>
              <a:rPr lang="ru-RU" altLang="bg-BG" dirty="0"/>
              <a:t>ПКК – при анемия, химиотерапия, предвиждана голяма кръвозагуба.</a:t>
            </a:r>
          </a:p>
          <a:p>
            <a:pPr marL="171450" indent="-171450" algn="just" eaLnBrk="1" hangingPunct="1">
              <a:buFontTx/>
              <a:buChar char="•"/>
            </a:pPr>
            <a:r>
              <a:rPr lang="ru-RU" altLang="bg-BG" dirty="0"/>
              <a:t>Електролити – при приложение на диуретици, големи загуби от повръщане или диария, бъбречна или надбъбречна патология.</a:t>
            </a:r>
          </a:p>
          <a:p>
            <a:pPr marL="171450" indent="-171450" algn="just" eaLnBrk="1" hangingPunct="1">
              <a:buFontTx/>
              <a:buChar char="•"/>
            </a:pPr>
            <a:r>
              <a:rPr lang="ru-RU" altLang="bg-BG" dirty="0"/>
              <a:t>Урина – при бъбречни заболявания или съмнение за инфекция.</a:t>
            </a:r>
          </a:p>
          <a:p>
            <a:pPr marL="171450" indent="-171450" algn="just" eaLnBrk="1" hangingPunct="1">
              <a:buFontTx/>
              <a:buChar char="•"/>
            </a:pPr>
            <a:r>
              <a:rPr lang="bg-BG" altLang="bg-BG" dirty="0"/>
              <a:t>При всяка оперативна интервенция, независимо от нейния обем е задължително определяне на кръвната група.</a:t>
            </a:r>
          </a:p>
          <a:p>
            <a:pPr marL="171450" indent="-171450" algn="just" eaLnBrk="1" hangingPunct="1">
              <a:buFontTx/>
              <a:buChar char="•"/>
            </a:pPr>
            <a:r>
              <a:rPr lang="bg-BG" altLang="bg-BG" dirty="0"/>
              <a:t>Образното изследване на гръдния кош е в зависимост от локализацията на оперативната интервенция и съпътстващата патология.</a:t>
            </a:r>
          </a:p>
          <a:p>
            <a:pPr marL="171450" indent="-171450" algn="just" eaLnBrk="1" hangingPunct="1">
              <a:buFontTx/>
              <a:buChar char="•"/>
            </a:pPr>
            <a:r>
              <a:rPr lang="bg-BG" altLang="bg-BG" dirty="0"/>
              <a:t>ЕКГ – при заболявания на сърдечносъдовата система или метаболитни и ендокринни отклонения.</a:t>
            </a:r>
          </a:p>
          <a:p>
            <a:pPr marL="171450" indent="-171450" algn="just" eaLnBrk="1" hangingPunct="1">
              <a:buFontTx/>
              <a:buChar char="•"/>
            </a:pPr>
            <a:r>
              <a:rPr lang="bg-BG" altLang="bg-BG" dirty="0"/>
              <a:t>Кървенето по време на оперативната интервенция може да бъде резултат не само от обема на хирургията, но и като съпътстващо усложнение – приложение на антикоагуланти, чернодробна недостатъчност, тромбоцитопения.</a:t>
            </a:r>
          </a:p>
        </p:txBody>
      </p:sp>
      <p:sp>
        <p:nvSpPr>
          <p:cNvPr id="7270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D68596A-8C95-4C24-A342-A280AC158CDC}" type="slidenum">
              <a:rPr lang="bg-BG" altLang="bg-BG" sz="1200">
                <a:latin typeface="Times New Roman" pitchFamily="18" charset="0"/>
              </a:rPr>
              <a:pPr algn="r"/>
              <a:t>29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CFC08B-70A0-46E3-BA97-39A6EEC11260}" type="slidenum">
              <a:rPr lang="en-US" altLang="bg-BG" smtClean="0">
                <a:latin typeface="Times New Roman" pitchFamily="18" charset="0"/>
              </a:rPr>
              <a:pPr eaLnBrk="1" hangingPunct="1"/>
              <a:t>30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b="1" dirty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143FB43-C83D-45D8-8290-833D3D1516C1}" type="slidenum">
              <a:rPr lang="bg-BG" altLang="bg-BG" sz="1200">
                <a:latin typeface="Times New Roman" pitchFamily="18" charset="0"/>
              </a:rPr>
              <a:pPr algn="r"/>
              <a:t>30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CFC08B-70A0-46E3-BA97-39A6EEC11260}" type="slidenum">
              <a:rPr lang="en-US" altLang="bg-BG" smtClean="0">
                <a:latin typeface="Times New Roman" pitchFamily="18" charset="0"/>
              </a:rPr>
              <a:pPr eaLnBrk="1" hangingPunct="1"/>
              <a:t>31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b="1" dirty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143FB43-C83D-45D8-8290-833D3D1516C1}" type="slidenum">
              <a:rPr lang="bg-BG" altLang="bg-BG" sz="1200">
                <a:latin typeface="Times New Roman" pitchFamily="18" charset="0"/>
              </a:rPr>
              <a:pPr algn="r"/>
              <a:t>31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B945B8-8AB6-4E42-B91E-70587975A067}" type="slidenum">
              <a:rPr lang="en-US" altLang="bg-BG" smtClean="0">
                <a:latin typeface="Times New Roman" pitchFamily="18" charset="0"/>
              </a:rPr>
              <a:pPr eaLnBrk="1" hangingPunct="1"/>
              <a:t>32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bg-BG" altLang="bg-BG" dirty="0"/>
              <a:t>1. Високо рискови</a:t>
            </a:r>
            <a:r>
              <a:rPr lang="bg-BG" altLang="bg-BG" baseline="0" dirty="0"/>
              <a:t> са операциите в коремната кухина, в гръдната клетка, съдовите над ингвиналната гънка.</a:t>
            </a:r>
          </a:p>
          <a:p>
            <a:pPr marL="0" indent="0" eaLnBrk="1" hangingPunct="1">
              <a:buFontTx/>
              <a:buNone/>
            </a:pPr>
            <a:r>
              <a:rPr lang="bg-BG" altLang="bg-BG" baseline="0" dirty="0"/>
              <a:t>2. Анамнеза за ИБС: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bg-BG" altLang="bg-BG" baseline="0" dirty="0"/>
              <a:t>Прекаран ОМИ;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bg-BG" altLang="bg-BG" baseline="0" dirty="0"/>
              <a:t>Положителен тест за исхемия при натоварване;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bg-BG" altLang="bg-BG" baseline="0" dirty="0"/>
              <a:t>Гръдна болка, резултат на миокардна исхемия;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bg-BG" altLang="bg-BG" baseline="0" dirty="0"/>
              <a:t>Лечение с нитрати или патологичен</a:t>
            </a:r>
            <a:r>
              <a:rPr lang="en-US" altLang="bg-BG" baseline="0" dirty="0"/>
              <a:t> Q</a:t>
            </a:r>
            <a:r>
              <a:rPr lang="bg-BG" altLang="bg-BG" baseline="0" dirty="0"/>
              <a:t> зъбец на ЕКГ.</a:t>
            </a:r>
          </a:p>
          <a:p>
            <a:pPr marL="0" indent="0" eaLnBrk="1" hangingPunct="1">
              <a:buFontTx/>
              <a:buNone/>
            </a:pPr>
            <a:r>
              <a:rPr lang="bg-BG" altLang="bg-BG" baseline="0" dirty="0"/>
              <a:t>3. Анамнеза за застойна сърдечна недостатъчност: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bg-BG" altLang="bg-BG" baseline="0" dirty="0"/>
              <a:t>Белодробен оток;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bg-BG" altLang="bg-BG" baseline="0" dirty="0"/>
              <a:t>Двустранна хрипова находка или </a:t>
            </a:r>
            <a:r>
              <a:rPr lang="en-US" altLang="bg-BG" baseline="0" dirty="0"/>
              <a:t>S3</a:t>
            </a:r>
            <a:r>
              <a:rPr lang="bg-BG" altLang="bg-BG" baseline="0" dirty="0"/>
              <a:t> галоп;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bg-BG" altLang="bg-BG" baseline="0" dirty="0"/>
              <a:t>Пароксизмална нощна диспнея;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bg-BG" altLang="bg-BG" baseline="0" dirty="0"/>
              <a:t>Образни данни за преразпределение на белодробното кръвообращение.</a:t>
            </a:r>
          </a:p>
          <a:p>
            <a:pPr marL="0" indent="0" eaLnBrk="1" hangingPunct="1">
              <a:buFontTx/>
              <a:buNone/>
            </a:pPr>
            <a:r>
              <a:rPr lang="bg-BG" altLang="bg-BG" baseline="0" dirty="0"/>
              <a:t>4. Анамнеза за мозъчно-съдова болест: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bg-BG" altLang="bg-BG" baseline="0" dirty="0"/>
              <a:t>Прекаран исхемичен или хеморагичен инсулт;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bg-BG" altLang="bg-BG" baseline="0" dirty="0"/>
              <a:t>Данни за преходно разстройство на мозъчното кръвообращение.</a:t>
            </a:r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BCC6FD4-3B39-43BE-B5E0-EB1A124FF9EA}" type="slidenum">
              <a:rPr lang="bg-BG" altLang="bg-BG" sz="1200">
                <a:latin typeface="Times New Roman" pitchFamily="18" charset="0"/>
              </a:rPr>
              <a:pPr algn="r"/>
              <a:t>32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B945B8-8AB6-4E42-B91E-70587975A067}" type="slidenum">
              <a:rPr lang="en-US" altLang="bg-BG" smtClean="0">
                <a:latin typeface="Times New Roman" pitchFamily="18" charset="0"/>
              </a:rPr>
              <a:pPr eaLnBrk="1" hangingPunct="1"/>
              <a:t>33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bg-BG" altLang="bg-BG" dirty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BCC6FD4-3B39-43BE-B5E0-EB1A124FF9EA}" type="slidenum">
              <a:rPr lang="bg-BG" altLang="bg-BG" sz="1200">
                <a:latin typeface="Times New Roman" pitchFamily="18" charset="0"/>
              </a:rPr>
              <a:pPr algn="r"/>
              <a:t>33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B945B8-8AB6-4E42-B91E-70587975A067}" type="slidenum">
              <a:rPr lang="en-US" altLang="bg-BG" smtClean="0">
                <a:latin typeface="Times New Roman" pitchFamily="18" charset="0"/>
              </a:rPr>
              <a:pPr eaLnBrk="1" hangingPunct="1"/>
              <a:t>34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bg-BG" altLang="bg-BG" dirty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BCC6FD4-3B39-43BE-B5E0-EB1A124FF9EA}" type="slidenum">
              <a:rPr lang="bg-BG" altLang="bg-BG" sz="1200">
                <a:latin typeface="Times New Roman" pitchFamily="18" charset="0"/>
              </a:rPr>
              <a:pPr algn="r"/>
              <a:t>34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3C15CE-680F-4823-861A-06DF51FA63A6}" type="slidenum">
              <a:rPr lang="en-US" altLang="bg-BG" smtClean="0">
                <a:latin typeface="Times New Roman" pitchFamily="18" charset="0"/>
              </a:rPr>
              <a:pPr eaLnBrk="1" hangingPunct="1"/>
              <a:t>6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Например</a:t>
            </a:r>
            <a:r>
              <a:rPr lang="en-US" altLang="bg-BG" dirty="0"/>
              <a:t>:</a:t>
            </a:r>
            <a:r>
              <a:rPr lang="bg-BG" altLang="bg-BG" dirty="0"/>
              <a:t> ако болният е с помпена недостатъчност и е планирана холецистектомия, съществува време за необходимата подготовка за медикаментозно стабилизиране на сърдечната дисфункция. Ако при същия пациент се наложи спешна оперативна интервенция по повод на остро и животозастрашаващо кървене от ГИТ, времето за подготовка/стабилизиране на помпената недостатъчност може да се окаже ограничено, което крие съответния риск.</a:t>
            </a:r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0751617-EF7E-49F2-863C-9A1A86B1E797}" type="slidenum">
              <a:rPr lang="bg-BG" altLang="bg-BG" sz="1200">
                <a:latin typeface="Times New Roman" pitchFamily="18" charset="0"/>
              </a:rPr>
              <a:pPr algn="r"/>
              <a:t>6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2382C0-E55D-4EE9-B517-DABAC7F5B474}" type="slidenum">
              <a:rPr lang="en-US" altLang="bg-BG" smtClean="0">
                <a:latin typeface="Times New Roman" pitchFamily="18" charset="0"/>
              </a:rPr>
              <a:pPr eaLnBrk="1" hangingPunct="1"/>
              <a:t>35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bg-BG" dirty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812C943-6FB4-44CD-87F0-25466A22852E}" type="slidenum">
              <a:rPr lang="bg-BG" altLang="bg-BG" sz="1200">
                <a:latin typeface="Times New Roman" pitchFamily="18" charset="0"/>
              </a:rPr>
              <a:pPr algn="r"/>
              <a:t>35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2382C0-E55D-4EE9-B517-DABAC7F5B474}" type="slidenum">
              <a:rPr lang="en-US" altLang="bg-BG" smtClean="0">
                <a:latin typeface="Times New Roman" pitchFamily="18" charset="0"/>
              </a:rPr>
              <a:pPr eaLnBrk="1" hangingPunct="1"/>
              <a:t>36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bg-BG" dirty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812C943-6FB4-44CD-87F0-25466A22852E}" type="slidenum">
              <a:rPr lang="bg-BG" altLang="bg-BG" sz="1200">
                <a:latin typeface="Times New Roman" pitchFamily="18" charset="0"/>
              </a:rPr>
              <a:pPr algn="r"/>
              <a:t>36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328218-1A2A-43C2-BE5B-FECFDB2A94D9}" type="slidenum">
              <a:rPr lang="en-US" altLang="bg-BG" smtClean="0">
                <a:latin typeface="Times New Roman" pitchFamily="18" charset="0"/>
              </a:rPr>
              <a:pPr eaLnBrk="1" hangingPunct="1"/>
              <a:t>37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bg-BG" dirty="0"/>
              <a:t>ASA – American Society of Anesthesiologists</a:t>
            </a:r>
            <a:r>
              <a:rPr lang="bg-BG" altLang="bg-BG" dirty="0"/>
              <a:t>.</a:t>
            </a:r>
          </a:p>
          <a:p>
            <a:pPr algn="just" eaLnBrk="1" hangingPunct="1">
              <a:defRPr/>
            </a:pPr>
            <a:r>
              <a:rPr lang="bg-BG" altLang="bg-BG" dirty="0"/>
              <a:t>Клас </a:t>
            </a:r>
            <a:r>
              <a:rPr lang="en-US" altLang="bg-BG" dirty="0"/>
              <a:t>I </a:t>
            </a:r>
            <a:r>
              <a:rPr lang="bg-BG" altLang="bg-BG" dirty="0"/>
              <a:t>–</a:t>
            </a:r>
            <a:r>
              <a:rPr lang="en-US" altLang="bg-BG" dirty="0"/>
              <a:t> </a:t>
            </a:r>
            <a:r>
              <a:rPr lang="ru-RU" altLang="bg-BG" dirty="0"/>
              <a:t>Нормален здрав индивид, непушач, неупотребяващ или употребяващ минимално количество алкохол.</a:t>
            </a:r>
            <a:r>
              <a:rPr lang="en-US" altLang="bg-BG" dirty="0"/>
              <a:t> </a:t>
            </a:r>
            <a:r>
              <a:rPr lang="ru-RU" altLang="bg-BG" dirty="0"/>
              <a:t>Без никакви съществени соматични и психични заболявания и отклонения в лабораторния скрининг. </a:t>
            </a:r>
            <a:r>
              <a:rPr lang="bg-BG" altLang="bg-BG" dirty="0"/>
              <a:t>Смъртност 0.06-0.08%.</a:t>
            </a:r>
            <a:endParaRPr lang="en-US" altLang="bg-BG" dirty="0"/>
          </a:p>
          <a:p>
            <a:pPr algn="just" eaLnBrk="1" hangingPunct="1">
              <a:defRPr/>
            </a:pPr>
            <a:r>
              <a:rPr lang="bg-BG" altLang="bg-BG" dirty="0"/>
              <a:t>Клас </a:t>
            </a:r>
            <a:r>
              <a:rPr lang="en-US" altLang="bg-BG" dirty="0"/>
              <a:t>II</a:t>
            </a:r>
            <a:r>
              <a:rPr lang="bg-BG" altLang="bg-BG" dirty="0"/>
              <a:t> – Леки системни заболявания, без значим ефект върху ежедневната активност – лек диабет, контролирана артериална хипертония, затлъстяване и</a:t>
            </a:r>
            <a:r>
              <a:rPr lang="ru-RU" altLang="bg-BG" dirty="0"/>
              <a:t> без съществени функционални ограничения. Примерите включват (но не се ограничават до): настоящ пушач, употребяващи алкохол, бременност, наднормено тегло (30&lt;ИТМ&lt;40), добре контролирани захарен диабет и хипертонична болест, леко белодробно заболяване.</a:t>
            </a:r>
            <a:r>
              <a:rPr lang="en-US" altLang="bg-BG" dirty="0"/>
              <a:t> </a:t>
            </a:r>
            <a:r>
              <a:rPr lang="bg-BG" altLang="bg-BG" dirty="0"/>
              <a:t>Смъртност 0.27-0.4%.</a:t>
            </a:r>
          </a:p>
          <a:p>
            <a:pPr algn="just" eaLnBrk="1" hangingPunct="1">
              <a:defRPr/>
            </a:pPr>
            <a:r>
              <a:rPr lang="bg-BG" altLang="bg-BG" dirty="0"/>
              <a:t>Клас </a:t>
            </a:r>
            <a:r>
              <a:rPr lang="en-US" altLang="bg-BG" dirty="0"/>
              <a:t>III</a:t>
            </a:r>
            <a:r>
              <a:rPr lang="bg-BG" altLang="bg-BG" dirty="0"/>
              <a:t> – </a:t>
            </a:r>
            <a:r>
              <a:rPr lang="ru-RU" altLang="bg-BG" dirty="0"/>
              <a:t>Едно или повече умерени до тежки заболявания, които ограничават неговата активност, без да го инвалидизират. Налице са съществени функционални ограничения. Примерите включват (но не се ограничават до): лошо контролиран захарен диабет или хипертонична болест, ХОББ, болестно затлъстяване (ИТМ≥40), активен хепатит, алкохолна зависимост или злоупотреба, имплантиран пейсмейкър, помпена недостатъчност умерено, намаляване на фракцията на изгонване, ХБН, подлагана на редовно планирана диализа, недоносеност, ПKA с давност под 60 седмици, анамнеза за ОКИ, МСИ или ПИА с давност над 3 месеца или  поставени стентове.  </a:t>
            </a:r>
            <a:r>
              <a:rPr lang="bg-BG" altLang="bg-BG" dirty="0"/>
              <a:t>Смъртност 1.8-4.3%.</a:t>
            </a:r>
          </a:p>
          <a:p>
            <a:pPr eaLnBrk="1" hangingPunct="1">
              <a:defRPr/>
            </a:pPr>
            <a:r>
              <a:rPr lang="bg-BG" altLang="bg-BG" dirty="0"/>
              <a:t>Клас </a:t>
            </a:r>
            <a:r>
              <a:rPr lang="en-US" altLang="bg-BG" dirty="0"/>
              <a:t>IV – </a:t>
            </a:r>
            <a:r>
              <a:rPr lang="ru-RU" altLang="bg-BG" dirty="0"/>
              <a:t>Тежко системно заболяване, водещо до инвалидност и/или заплаха за живота. Примерите включват (но не само): ОКИ, МСИ, ПИА или поставени стентове, с давност по-малко от 3 месеца продължаваща сърдечна исхемия или тежка клапна дисфункция, силно намаляване на фракцията на изгонване, </a:t>
            </a:r>
            <a:r>
              <a:rPr lang="bg-BG" altLang="bg-BG" dirty="0"/>
              <a:t>хронична сърдечна недостатъчност, нестабилна ангина, дихателна недостатъчност, </a:t>
            </a:r>
            <a:r>
              <a:rPr lang="ru-RU" altLang="bg-BG" dirty="0"/>
              <a:t>сепсис, ДИК синдром, ХБН или асцит, които не се подлагат редовно планирана диализа.</a:t>
            </a:r>
            <a:r>
              <a:rPr lang="bg-BG" altLang="bg-BG" dirty="0"/>
              <a:t> Смъртност 7.8-23%.</a:t>
            </a:r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082E5F2-A45F-45F2-90D2-CFC077C0F5F6}" type="slidenum">
              <a:rPr lang="bg-BG" altLang="bg-BG" sz="1200">
                <a:latin typeface="Times New Roman" pitchFamily="18" charset="0"/>
              </a:rPr>
              <a:pPr algn="r"/>
              <a:t>37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090CC5-587C-4953-AC8D-3F91FAEFD3E1}" type="slidenum">
              <a:rPr lang="en-US" altLang="bg-BG" smtClean="0">
                <a:latin typeface="Times New Roman" pitchFamily="18" charset="0"/>
              </a:rPr>
              <a:pPr eaLnBrk="1" hangingPunct="1"/>
              <a:t>38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bg-BG" dirty="0"/>
              <a:t>Клас V –</a:t>
            </a:r>
            <a:r>
              <a:rPr lang="ru-RU" altLang="bg-BG" baseline="0" dirty="0"/>
              <a:t> </a:t>
            </a:r>
            <a:r>
              <a:rPr lang="ru-RU" altLang="bg-BG" dirty="0"/>
              <a:t>Вероятен смъртен изход до 24 часа с или без операция. Примерите включват (но не само): разкъсана аневризма на коремната или гръдната аорта, масивна травма, вътречерепно кървене с повишено ВЧН, исхемия на ГИТ на фона на значима сърдечна патология или синдром на множествена органна/системна дисфункция или недостатъчност. Смъртност 9-51%.</a:t>
            </a:r>
          </a:p>
          <a:p>
            <a:pPr eaLnBrk="1" hangingPunct="1">
              <a:defRPr/>
            </a:pPr>
            <a:r>
              <a:rPr lang="ru-RU" altLang="bg-BG" dirty="0"/>
              <a:t>Клас VI – Пациент с регистрирана мозъчна смърт.</a:t>
            </a:r>
          </a:p>
          <a:p>
            <a:pPr eaLnBrk="1" hangingPunct="1">
              <a:defRPr/>
            </a:pPr>
            <a:r>
              <a:rPr lang="ru-RU" altLang="bg-BG" dirty="0"/>
              <a:t>Бременнноста и спешността на планираната операция също променят анестезиологичния риск.</a:t>
            </a:r>
          </a:p>
          <a:p>
            <a:pPr eaLnBrk="1" hangingPunct="1">
              <a:defRPr/>
            </a:pPr>
            <a:r>
              <a:rPr lang="bg-BG" altLang="bg-BG" dirty="0"/>
              <a:t>Спешността на оперативната интервенция може да бъде класифицирана като: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bg-BG" altLang="bg-BG" dirty="0"/>
              <a:t>Незабавна (с опасност за живота) – не е възможна предварителна подготовка – разкъсване на черния дроб.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bg-BG" altLang="bg-BG" dirty="0"/>
              <a:t>Обикновена спешност – има време за подготовка:</a:t>
            </a:r>
          </a:p>
          <a:p>
            <a:pPr marL="628650" lvl="1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bg-BG" altLang="bg-BG" dirty="0"/>
              <a:t>До няколко часа – остър корем, артериално запушване;</a:t>
            </a:r>
          </a:p>
          <a:p>
            <a:pPr marL="628650" lvl="1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bg-BG" altLang="bg-BG" dirty="0"/>
              <a:t>Същия ден – открити фрактури;</a:t>
            </a:r>
          </a:p>
          <a:p>
            <a:pPr marL="628650" lvl="1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bg-BG" altLang="bg-BG" dirty="0"/>
              <a:t>До няколко дни – обикновени фрактури;</a:t>
            </a:r>
          </a:p>
          <a:p>
            <a:pPr marL="628650" lvl="1" indent="-171450" eaLnBrk="1" hangingPunct="1">
              <a:buFont typeface="Wingdings" panose="05000000000000000000" pitchFamily="2" charset="2"/>
              <a:buChar char="§"/>
              <a:defRPr/>
            </a:pPr>
            <a:r>
              <a:rPr lang="bg-BG" altLang="bg-BG" dirty="0"/>
              <a:t>Относителна спешност – до няколко седмици – тумори.</a:t>
            </a:r>
            <a:endParaRPr lang="ru-RU" altLang="bg-BG" dirty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B580D9F-26DE-4CAF-9065-8737D8380153}" type="slidenum">
              <a:rPr lang="bg-BG" altLang="bg-BG" sz="1200">
                <a:latin typeface="Times New Roman" pitchFamily="18" charset="0"/>
              </a:rPr>
              <a:pPr algn="r"/>
              <a:t>38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8CB50F-744F-47C6-A960-D4FD1BE3577E}" type="slidenum">
              <a:rPr lang="en-US" altLang="bg-BG" smtClean="0">
                <a:latin typeface="Times New Roman" pitchFamily="18" charset="0"/>
              </a:rPr>
              <a:pPr eaLnBrk="1" hangingPunct="1"/>
              <a:t>39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bg-BG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B9507A2-0151-4A0C-9554-BE63CE401EAE}" type="slidenum">
              <a:rPr lang="bg-BG" altLang="bg-BG" sz="1200">
                <a:latin typeface="Times New Roman" pitchFamily="18" charset="0"/>
              </a:rPr>
              <a:pPr algn="r"/>
              <a:t>39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2B726B-4FD0-4941-9CC9-CB87F4B7AA48}" type="slidenum">
              <a:rPr lang="en-US" altLang="bg-BG" smtClean="0">
                <a:latin typeface="Times New Roman" pitchFamily="18" charset="0"/>
              </a:rPr>
              <a:pPr eaLnBrk="1" hangingPunct="1"/>
              <a:t>41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A891998-FC6D-4D5F-95C8-0E875D64322D}" type="slidenum">
              <a:rPr lang="bg-BG" altLang="bg-BG" sz="1200">
                <a:latin typeface="Times New Roman" pitchFamily="18" charset="0"/>
              </a:rPr>
              <a:pPr algn="r"/>
              <a:t>41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F99E60-F8D7-45F6-98FC-15D2793F7041}" type="slidenum">
              <a:rPr lang="en-US" altLang="bg-BG" smtClean="0">
                <a:latin typeface="Times New Roman" pitchFamily="18" charset="0"/>
              </a:rPr>
              <a:pPr eaLnBrk="1" hangingPunct="1"/>
              <a:t>42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A892915-DE79-4676-A8E4-99A0139825FE}" type="slidenum">
              <a:rPr lang="bg-BG" altLang="bg-BG" sz="1200">
                <a:latin typeface="Times New Roman" pitchFamily="18" charset="0"/>
              </a:rPr>
              <a:pPr algn="r"/>
              <a:t>42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F99E60-F8D7-45F6-98FC-15D2793F7041}" type="slidenum">
              <a:rPr lang="en-US" altLang="bg-BG" smtClean="0">
                <a:latin typeface="Times New Roman" pitchFamily="18" charset="0"/>
              </a:rPr>
              <a:pPr eaLnBrk="1" hangingPunct="1"/>
              <a:t>43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A892915-DE79-4676-A8E4-99A0139825FE}" type="slidenum">
              <a:rPr lang="bg-BG" altLang="bg-BG" sz="1200">
                <a:latin typeface="Times New Roman" pitchFamily="18" charset="0"/>
              </a:rPr>
              <a:pPr algn="r"/>
              <a:t>43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dirty="0"/>
              <a:t>Съществува опасност от аспирация на стомашно съдържимо, ако не е спазена предоперативната хранителна пауза.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FC1B15-4F8F-49AD-BECD-3A1E7EDA1DED}" type="slidenum">
              <a:rPr lang="en-US" altLang="bg-BG" smtClean="0">
                <a:latin typeface="Times New Roman" pitchFamily="18" charset="0"/>
              </a:rPr>
              <a:pPr eaLnBrk="1" hangingPunct="1"/>
              <a:t>44</a:t>
            </a:fld>
            <a:endParaRPr lang="en-US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bg-BG"/>
              <a:t>Дозата и начина на приложението се определят от целите и състоянието на пациента!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C0D9-4CF7-4E02-9E0A-8010FE378760}" type="slidenum">
              <a:rPr lang="en-US" altLang="bg-BG" smtClean="0">
                <a:latin typeface="Times New Roman" pitchFamily="18" charset="0"/>
              </a:rPr>
              <a:pPr eaLnBrk="1" hangingPunct="1"/>
              <a:t>48</a:t>
            </a:fld>
            <a:endParaRPr lang="en-US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12B3AE5-E6E9-46A0-86D8-BDD0E9B3194C}" type="slidenum">
              <a:rPr lang="en-US" altLang="bg-BG" smtClean="0">
                <a:latin typeface="Times New Roman" pitchFamily="18" charset="0"/>
              </a:rPr>
              <a:pPr eaLnBrk="1" hangingPunct="1"/>
              <a:t>7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US" altLang="bg-BG" dirty="0"/>
              <a:t>AHA – American Heart Association</a:t>
            </a:r>
          </a:p>
          <a:p>
            <a:pPr algn="just" eaLnBrk="1" hangingPunct="1"/>
            <a:r>
              <a:rPr lang="en-US" altLang="bg-BG" dirty="0"/>
              <a:t>ACC – American College of Cardiology</a:t>
            </a:r>
          </a:p>
          <a:p>
            <a:pPr algn="just" eaLnBrk="1" hangingPunct="1"/>
            <a:r>
              <a:rPr lang="bg-BG" altLang="bg-BG" dirty="0"/>
              <a:t>За плановите оперативни интервенции прекаран остър инфаркт на миокарда в последните 6 месеца е противопоказание за провеждането им.</a:t>
            </a:r>
          </a:p>
        </p:txBody>
      </p:sp>
      <p:sp>
        <p:nvSpPr>
          <p:cNvPr id="5632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7DE07D7-8AD5-4970-99DD-BC6BC799A1AD}" type="slidenum">
              <a:rPr lang="bg-BG" altLang="bg-BG" sz="1200">
                <a:latin typeface="Times New Roman" pitchFamily="18" charset="0"/>
              </a:rPr>
              <a:pPr algn="r"/>
              <a:t>7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A1BB15-000C-46E0-9D19-1F20C6988774}" type="slidenum">
              <a:rPr lang="en-US" altLang="bg-BG" smtClean="0">
                <a:latin typeface="Times New Roman" pitchFamily="18" charset="0"/>
              </a:rPr>
              <a:pPr eaLnBrk="1" hangingPunct="1"/>
              <a:t>49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Дозата и начина на приложението се определят от целите и състоянието на пациента!</a:t>
            </a:r>
          </a:p>
          <a:p>
            <a:pPr eaLnBrk="1" hangingPunct="1"/>
            <a:endParaRPr lang="en-US" altLang="bg-BG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55C358D-F7CB-4C56-B1FA-CB525B6C41E3}" type="slidenum">
              <a:rPr lang="bg-BG" altLang="bg-BG" sz="1200">
                <a:latin typeface="Times New Roman" pitchFamily="18" charset="0"/>
              </a:rPr>
              <a:pPr algn="r"/>
              <a:t>49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E4960A-404F-4C09-B8C9-3EC75A8141B4}" type="slidenum">
              <a:rPr lang="en-US" altLang="bg-BG" smtClean="0">
                <a:latin typeface="Times New Roman" pitchFamily="18" charset="0"/>
              </a:rPr>
              <a:pPr eaLnBrk="1" hangingPunct="1"/>
              <a:t>50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 dirty="0"/>
              <a:t>Дозата и начина на приложението се определят от целите и състоянието на пациента!</a:t>
            </a:r>
          </a:p>
          <a:p>
            <a:pPr eaLnBrk="1" hangingPunct="1"/>
            <a:r>
              <a:rPr lang="bg-BG" altLang="bg-BG"/>
              <a:t>ТХА</a:t>
            </a:r>
            <a:r>
              <a:rPr lang="bg-BG" altLang="bg-BG" baseline="0"/>
              <a:t> – транексаминова киселина.</a:t>
            </a:r>
            <a:endParaRPr lang="bg-BG" altLang="bg-BG"/>
          </a:p>
          <a:p>
            <a:pPr eaLnBrk="1" hangingPunct="1"/>
            <a:endParaRPr lang="en-US" altLang="bg-BG" dirty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E680D55-93C0-4DFB-9FC7-8E3A762B83F8}" type="slidenum">
              <a:rPr lang="bg-BG" altLang="bg-BG" sz="1200">
                <a:latin typeface="Times New Roman" pitchFamily="18" charset="0"/>
              </a:rPr>
              <a:pPr algn="r"/>
              <a:t>50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66DF4C-2F19-49F8-9273-C7E266B08BAA}" type="slidenum">
              <a:rPr lang="en-US" altLang="bg-BG" smtClean="0">
                <a:latin typeface="Times New Roman" pitchFamily="18" charset="0"/>
              </a:rPr>
              <a:pPr eaLnBrk="1" hangingPunct="1"/>
              <a:t>8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bg-BG" altLang="bg-BG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14C1245-8EAC-418E-8AD7-E5C1BD4B493B}" type="slidenum">
              <a:rPr lang="bg-BG" altLang="bg-BG" sz="1200">
                <a:latin typeface="Times New Roman" pitchFamily="18" charset="0"/>
              </a:rPr>
              <a:pPr algn="r"/>
              <a:t>8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623482-61C8-4C16-B876-EECF6E8C8126}" type="slidenum">
              <a:rPr lang="en-US" altLang="bg-BG" smtClean="0">
                <a:latin typeface="Times New Roman" pitchFamily="18" charset="0"/>
              </a:rPr>
              <a:pPr eaLnBrk="1" hangingPunct="1"/>
              <a:t>9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bg-BG" altLang="bg-BG"/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7F48EA9-6AA0-45FF-B61F-E4C0E3E31B2A}" type="slidenum">
              <a:rPr lang="bg-BG" altLang="bg-BG" sz="1200">
                <a:latin typeface="Times New Roman" pitchFamily="18" charset="0"/>
              </a:rPr>
              <a:pPr algn="r"/>
              <a:t>9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62E20-F0B8-48B5-B0DE-F3711B604F07}" type="slidenum">
              <a:rPr lang="en-US" altLang="bg-BG" smtClean="0">
                <a:latin typeface="Times New Roman" pitchFamily="18" charset="0"/>
              </a:rPr>
              <a:pPr eaLnBrk="1" hangingPunct="1"/>
              <a:t>10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/>
              <a:t>Преданестезиологичната консултация се осъществява в амбулаторни условия при плановите интервенции. Целта е да се намали до минимум престоя на пациента в болницата.</a:t>
            </a:r>
            <a:endParaRPr lang="en-US" altLang="bg-BG"/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3FB7A50-F27B-4344-92E6-82D9A92089DF}" type="slidenum">
              <a:rPr lang="bg-BG" altLang="bg-BG" sz="1200">
                <a:latin typeface="Times New Roman" pitchFamily="18" charset="0"/>
              </a:rPr>
              <a:pPr algn="r"/>
              <a:t>10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B2A77C-2EF2-42BE-BF45-A56E3744139C}" type="slidenum">
              <a:rPr lang="en-US" altLang="bg-BG" smtClean="0">
                <a:latin typeface="Times New Roman" pitchFamily="18" charset="0"/>
              </a:rPr>
              <a:pPr eaLnBrk="1" hangingPunct="1"/>
              <a:t>11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bg-BG" dirty="0"/>
          </a:p>
        </p:txBody>
      </p:sp>
      <p:sp>
        <p:nvSpPr>
          <p:cNvPr id="6042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1D670D6-07DA-4D18-825E-2A1330DE3C50}" type="slidenum">
              <a:rPr lang="bg-BG" altLang="bg-BG" sz="1200">
                <a:latin typeface="Times New Roman" pitchFamily="18" charset="0"/>
              </a:rPr>
              <a:pPr algn="r"/>
              <a:t>11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B2A77C-2EF2-42BE-BF45-A56E3744139C}" type="slidenum">
              <a:rPr lang="en-US" altLang="bg-BG" smtClean="0">
                <a:latin typeface="Times New Roman" pitchFamily="18" charset="0"/>
              </a:rPr>
              <a:pPr eaLnBrk="1" hangingPunct="1"/>
              <a:t>12</a:t>
            </a:fld>
            <a:endParaRPr lang="en-US" altLang="bg-BG">
              <a:latin typeface="Times New Roman" pitchFamily="18" charset="0"/>
            </a:endParaRPr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bg-BG" dirty="0"/>
          </a:p>
        </p:txBody>
      </p:sp>
      <p:sp>
        <p:nvSpPr>
          <p:cNvPr id="6042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1D670D6-07DA-4D18-825E-2A1330DE3C50}" type="slidenum">
              <a:rPr lang="bg-BG" altLang="bg-BG" sz="1200">
                <a:latin typeface="Times New Roman" pitchFamily="18" charset="0"/>
              </a:rPr>
              <a:pPr algn="r"/>
              <a:t>12</a:t>
            </a:fld>
            <a:endParaRPr lang="bg-BG" altLang="bg-BG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322C-095B-4394-A476-F1B9062D9B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89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6C51A-2BB3-434D-875D-A9FC779039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55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25434-2F65-4E7C-92B2-D8920E690C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35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g-BG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bg-BG"/>
              <a:t>03.09.2007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bg-BG"/>
              <a:t>Периоперативна медицина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BB496174-E6F0-400F-8FF1-1D261206C8C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148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03.09.2007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Периоперативна медицина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87D4-F554-4B28-A0FC-95D644F0DF9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443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4755-E359-4BA4-AAC8-3D584B0550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95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3D6C-9459-460A-A4FE-4DF480BF57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76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CEED-A3E5-4EB5-A0EC-9244E639CA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66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F40DD-E825-4B0C-80E9-A8120807D0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99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1666-C217-4306-9AAA-224DDFD34C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63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3748-5C68-4060-8D65-5C03904CC6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88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5E0C4-D560-4329-9E86-07D141656B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C238-7239-4285-88D1-B73B2954B2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7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bg-BG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bg-BG"/>
              <a:t>Haga clic para modificar el estilo de texto del patrón</a:t>
            </a:r>
          </a:p>
          <a:p>
            <a:pPr lvl="1"/>
            <a:r>
              <a:rPr lang="es-ES" altLang="bg-BG"/>
              <a:t>Segundo nivel</a:t>
            </a:r>
          </a:p>
          <a:p>
            <a:pPr lvl="2"/>
            <a:r>
              <a:rPr lang="es-ES" altLang="bg-BG"/>
              <a:t>Tercer nivel</a:t>
            </a:r>
          </a:p>
          <a:p>
            <a:pPr lvl="3"/>
            <a:r>
              <a:rPr lang="es-ES" altLang="bg-BG"/>
              <a:t>Cuarto nivel</a:t>
            </a:r>
          </a:p>
          <a:p>
            <a:pPr lvl="4"/>
            <a:r>
              <a:rPr lang="es-ES" altLang="bg-BG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B028C2-F59F-404C-A1AD-AAE12297BF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516562"/>
            <a:ext cx="8425184" cy="648741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altLang="bg-BG" sz="3600" dirty="0">
                <a:solidFill>
                  <a:schemeClr val="bg1"/>
                </a:solidFill>
              </a:rPr>
              <a:t>Подготовка на пациента за анестезия и операция</a:t>
            </a:r>
            <a:endParaRPr lang="es-ES" altLang="bg-BG" sz="36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365104"/>
            <a:ext cx="522007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FFFFFF"/>
              </a:buClr>
              <a:buFontTx/>
              <a:buNone/>
            </a:pPr>
            <a:r>
              <a:rPr lang="bg-BG" altLang="bg-BG" sz="2200" kern="0" dirty="0"/>
              <a:t>доцент д-р Господин ДИМОВ</a:t>
            </a:r>
            <a:r>
              <a:rPr lang="en-US" altLang="bg-BG" sz="2200" kern="0" dirty="0"/>
              <a:t>, </a:t>
            </a:r>
            <a:r>
              <a:rPr lang="bg-BG" altLang="bg-BG" sz="2200" kern="0" dirty="0"/>
              <a:t>дм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C00BC467-FCF6-48AE-B6ED-81BE6CAB136D}" type="slidenum">
              <a:rPr lang="bg-BG" altLang="bg-BG"/>
              <a:pPr/>
              <a:t>10</a:t>
            </a:fld>
            <a:endParaRPr lang="bg-BG" altLang="bg-BG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Подготовка за анестезия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81310" y="1700808"/>
            <a:ext cx="6243638" cy="437217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Преданестезиологична консултация (ПАК) – провежда се предварително в анестезиологична амбулатория.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Преданестезиологична визита (ПАВ) - в деня преди операцията.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93747"/>
            <a:ext cx="3456384" cy="23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1580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D9AA0025-901C-4D40-A9B9-C50635E0EE59}" type="slidenum">
              <a:rPr lang="bg-BG" altLang="bg-BG"/>
              <a:pPr/>
              <a:t>11</a:t>
            </a:fld>
            <a:endParaRPr lang="bg-BG" altLang="bg-BG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274638"/>
            <a:ext cx="6702425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Цели на преданестезиологичната консултация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243638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Определяне на основните/водещите проблеми при пациента.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Оценка на риска от анестезията и операцията.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Информирано съгласие на пациента.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Изготвяне на план за предоперативна подготовка.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Изготвяне на план за техниката на предвижданата анестезия.</a:t>
            </a:r>
          </a:p>
        </p:txBody>
      </p:sp>
    </p:spTree>
    <p:extLst>
      <p:ext uri="{BB962C8B-B14F-4D97-AF65-F5344CB8AC3E}">
        <p14:creationId xmlns:p14="http://schemas.microsoft.com/office/powerpoint/2010/main" val="4859040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D9AA0025-901C-4D40-A9B9-C50635E0EE59}" type="slidenum">
              <a:rPr lang="bg-BG" altLang="bg-BG"/>
              <a:pPr/>
              <a:t>12</a:t>
            </a:fld>
            <a:endParaRPr lang="bg-BG" altLang="bg-BG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274638"/>
            <a:ext cx="6702425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Цели на преданестезиологичната консултация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526088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Обсъждане на система за провеждане на следоперативното обезболяване.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Определяне на индувидуализирано за пациента, в зависимост от неговото състояние, поведение в следоперативния период. </a:t>
            </a:r>
            <a:endParaRPr lang="en-US" altLang="bg-BG" sz="2400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Изграждане на взаимоотношения на доверие с пациента.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Изготвяне на Документ 2.</a:t>
            </a:r>
          </a:p>
        </p:txBody>
      </p:sp>
    </p:spTree>
    <p:extLst>
      <p:ext uri="{BB962C8B-B14F-4D97-AF65-F5344CB8AC3E}">
        <p14:creationId xmlns:p14="http://schemas.microsoft.com/office/powerpoint/2010/main" val="12493072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E90D7C56-2589-412C-9C7D-026B05857AF1}" type="slidenum">
              <a:rPr lang="bg-BG" altLang="bg-BG"/>
              <a:pPr/>
              <a:t>13</a:t>
            </a:fld>
            <a:endParaRPr lang="bg-BG" altLang="bg-BG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Основни фактори на периоперативния риск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700808"/>
            <a:ext cx="6705600" cy="442535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bg-BG" sz="2400" dirty="0"/>
              <a:t>Свързани с анестезията: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/>
              <a:t>Анафилактичен шок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/>
              <a:t>Бронхоспазъм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/>
              <a:t>Малигнена хипертермия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bg-BG" sz="2400" dirty="0"/>
              <a:t>Свързани с оперативната интервенция: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/>
              <a:t>Тип и обем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/>
              <a:t>Спешност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/>
              <a:t>Реоперации?</a:t>
            </a:r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45" y="4012208"/>
            <a:ext cx="3026651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600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E90D7C56-2589-412C-9C7D-026B05857AF1}" type="slidenum">
              <a:rPr lang="bg-BG" altLang="bg-BG"/>
              <a:pPr/>
              <a:t>14</a:t>
            </a:fld>
            <a:endParaRPr lang="bg-BG" altLang="bg-BG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Рискът от анестезия се определя от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705600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bg-BG" altLang="bg-BG" sz="2400" dirty="0"/>
              <a:t>Смъртността, свързана с анестезия – много трудно се отдиференцира от периоперативната смъртност;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bg-BG" sz="2400" dirty="0"/>
              <a:t>Смъртността от анестезия е от 1/2500 до 1/8000.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bg-BG" sz="2400" dirty="0"/>
              <a:t>Периоперативната смъртност е 3-20/1000.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bg-BG" altLang="bg-BG" sz="2400" dirty="0"/>
              <a:t>Заболеваемостта, свързана с анестезия: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  <a:defRPr/>
            </a:pPr>
            <a:r>
              <a:rPr lang="bg-BG" altLang="bg-BG" sz="2400" dirty="0"/>
              <a:t>Незабавни/ранни усложнения;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  <a:defRPr/>
            </a:pPr>
            <a:r>
              <a:rPr lang="bg-BG" altLang="bg-BG" sz="2400" dirty="0"/>
              <a:t>Късни усложнения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  <a:defRPr/>
            </a:pPr>
            <a:r>
              <a:rPr lang="bg-BG" altLang="bg-BG" sz="2400" dirty="0"/>
              <a:t>Обратими, продължителни и постоянни.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132174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5A908BC2-58DF-4871-95E0-5E776FF27D79}" type="slidenum">
              <a:rPr lang="bg-BG" altLang="bg-BG"/>
              <a:pPr/>
              <a:t>15</a:t>
            </a:fld>
            <a:endParaRPr lang="bg-BG" altLang="bg-BG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Основни фактори на периоперативния риск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705600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Свързани с пациента: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Остри или хронични заболявания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Възраст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Анатомични особености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Съпътстваща медикация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Други</a:t>
            </a:r>
            <a:r>
              <a:rPr lang="en-US" altLang="bg-BG" sz="2400" dirty="0"/>
              <a:t>: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Техническо оборудване, медикаменти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Субективен фактор: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Квалификация на персонала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Умора  на екипите</a:t>
            </a:r>
          </a:p>
        </p:txBody>
      </p:sp>
    </p:spTree>
    <p:extLst>
      <p:ext uri="{BB962C8B-B14F-4D97-AF65-F5344CB8AC3E}">
        <p14:creationId xmlns:p14="http://schemas.microsoft.com/office/powerpoint/2010/main" val="323027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fld id="{D7CED934-676D-4280-8D83-3AF792BFAD67}" type="slidenum">
              <a:rPr lang="bg-BG" altLang="bg-BG">
                <a:solidFill>
                  <a:schemeClr val="bg1"/>
                </a:solidFill>
                <a:cs typeface="Arial" pitchFamily="34" charset="0"/>
              </a:rPr>
              <a:pPr/>
              <a:t>16</a:t>
            </a:fld>
            <a:endParaRPr lang="bg-BG" altLang="bg-BG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77813"/>
            <a:ext cx="6481762" cy="1139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Периоперативна смъртност във времето</a:t>
            </a:r>
          </a:p>
        </p:txBody>
      </p:sp>
      <p:graphicFrame>
        <p:nvGraphicFramePr>
          <p:cNvPr id="1229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76513" y="1865313"/>
          <a:ext cx="6515100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Worksheet" r:id="rId4" imgW="6517189" imgH="4133446" progId="Excel.Sheet.8">
                  <p:embed/>
                </p:oleObj>
              </mc:Choice>
              <mc:Fallback>
                <p:oleObj name="Worksheet" r:id="rId4" imgW="6517189" imgH="413344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1865313"/>
                        <a:ext cx="6515100" cy="413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08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66D89170-056F-403B-8AC8-96F95647EE63}" type="slidenum">
              <a:rPr lang="bg-BG" altLang="bg-BG"/>
              <a:pPr/>
              <a:t>17</a:t>
            </a:fld>
            <a:endParaRPr lang="bg-BG" altLang="bg-BG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Причини за периоперативна смъртност</a:t>
            </a:r>
          </a:p>
        </p:txBody>
      </p:sp>
      <p:graphicFrame>
        <p:nvGraphicFramePr>
          <p:cNvPr id="21508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24000" y="2232025"/>
          <a:ext cx="7451725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Диаграма" r:id="rId4" imgW="7410498" imgH="3552873" progId="Excel.Chart.8">
                  <p:embed/>
                </p:oleObj>
              </mc:Choice>
              <mc:Fallback>
                <p:oleObj name="Диаграма" r:id="rId4" imgW="7410498" imgH="3552873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32025"/>
                        <a:ext cx="7451725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05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fld id="{4F62D865-B17A-463C-9D97-C4EAC9052F7E}" type="slidenum">
              <a:rPr lang="bg-BG" altLang="bg-BG">
                <a:solidFill>
                  <a:schemeClr val="bg1"/>
                </a:solidFill>
                <a:cs typeface="Arial" pitchFamily="34" charset="0"/>
              </a:rPr>
              <a:pPr/>
              <a:t>18</a:t>
            </a:fld>
            <a:endParaRPr lang="bg-BG" altLang="bg-BG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206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Соматична подготовка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600200"/>
            <a:ext cx="6232525" cy="4525963"/>
          </a:xfrm>
        </p:spPr>
        <p:txBody>
          <a:bodyPr/>
          <a:lstStyle/>
          <a:p>
            <a:pPr algn="just" eaLnBrk="1" hangingPunct="1"/>
            <a:r>
              <a:rPr lang="bg-BG" altLang="bg-BG" sz="2400" dirty="0"/>
              <a:t>Анамнеза за: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Показания за хирургическата или друга инвазивна процедура.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Минали хирургически заболявания и прекарани операции и анестезии и техни усложнения.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Минали гинекологични заболявания и бременност.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Минали други заболявания.</a:t>
            </a:r>
          </a:p>
        </p:txBody>
      </p:sp>
    </p:spTree>
    <p:extLst>
      <p:ext uri="{BB962C8B-B14F-4D97-AF65-F5344CB8AC3E}">
        <p14:creationId xmlns:p14="http://schemas.microsoft.com/office/powerpoint/2010/main" val="380669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B951AEC8-66B3-4C79-B0CD-186270750872}" type="slidenum">
              <a:rPr lang="bg-BG" altLang="bg-BG"/>
              <a:pPr/>
              <a:t>19</a:t>
            </a:fld>
            <a:endParaRPr lang="bg-BG" altLang="bg-BG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Минали и съпътстващи заболявания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772816"/>
            <a:ext cx="6243638" cy="4353347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Адаптиране при натоварване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Атопичен терен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Прекарани тежки травми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Прекарани операции и анестезии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Приемане на медикаменти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Алкохол, пушене, дрога</a:t>
            </a:r>
          </a:p>
        </p:txBody>
      </p:sp>
    </p:spTree>
    <p:extLst>
      <p:ext uri="{BB962C8B-B14F-4D97-AF65-F5344CB8AC3E}">
        <p14:creationId xmlns:p14="http://schemas.microsoft.com/office/powerpoint/2010/main" val="148930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249FEC-F1C4-4360-B5F7-875A60A12A70}" type="slidenum">
              <a:rPr lang="bg-BG" altLang="bg-BG" sz="1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bg-BG" altLang="bg-BG" sz="140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0"/>
            <a:ext cx="7380312" cy="1556792"/>
          </a:xfrm>
        </p:spPr>
        <p:txBody>
          <a:bodyPr anchor="ctr" anchorCtr="1"/>
          <a:lstStyle/>
          <a:p>
            <a:pPr algn="ctr" eaLnBrk="1" hangingPunct="1"/>
            <a:r>
              <a:rPr lang="bg-BG" altLang="bg-BG" sz="3200" dirty="0">
                <a:solidFill>
                  <a:schemeClr val="bg1"/>
                </a:solidFill>
              </a:rPr>
              <a:t>Задачи при подготовка </a:t>
            </a:r>
            <a:br>
              <a:rPr lang="bg-BG" altLang="bg-BG" sz="3200" dirty="0">
                <a:solidFill>
                  <a:schemeClr val="bg1"/>
                </a:solidFill>
              </a:rPr>
            </a:br>
            <a:r>
              <a:rPr lang="bg-BG" altLang="bg-BG" sz="3200" dirty="0">
                <a:solidFill>
                  <a:schemeClr val="bg1"/>
                </a:solidFill>
              </a:rPr>
              <a:t>на пациента за операция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16585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Определяне на точната диагноза.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Определяне на вида на предстоящата оперативната интервенция и на </a:t>
            </a:r>
            <a:r>
              <a:rPr lang="bg-BG" altLang="bg-BG" sz="2400" dirty="0">
                <a:solidFill>
                  <a:srgbClr val="FF0000"/>
                </a:solidFill>
              </a:rPr>
              <a:t>оператора.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Проследяване на съпътстващите заболявания и на органните и  системни дисфункции.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Определяне на риска: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Хирургичен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Кардиологичен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Анестезиологичен</a:t>
            </a:r>
          </a:p>
        </p:txBody>
      </p:sp>
    </p:spTree>
    <p:extLst>
      <p:ext uri="{BB962C8B-B14F-4D97-AF65-F5344CB8AC3E}">
        <p14:creationId xmlns:p14="http://schemas.microsoft.com/office/powerpoint/2010/main" val="62323747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CC2BD40F-323F-4671-9CEF-39737F2C3EC8}" type="slidenum">
              <a:rPr lang="bg-BG" altLang="bg-BG"/>
              <a:pPr/>
              <a:t>20</a:t>
            </a:fld>
            <a:endParaRPr lang="bg-BG" altLang="bg-BG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1720" y="1600200"/>
            <a:ext cx="6939880" cy="4525963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Оценка на риска от кървене </a:t>
            </a:r>
            <a:r>
              <a:rPr lang="ru-RU" altLang="bg-BG" sz="2400" dirty="0"/>
              <a:t>– неконтролируемо кървене при травма, екстракция на зъби.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Фамилна обремененост </a:t>
            </a:r>
            <a:r>
              <a:rPr lang="ru-RU" altLang="bg-BG" sz="2400" dirty="0"/>
              <a:t>свързана с ензимна недостатъчност или патологични реакции на някои медикаменти – малигнена хипертермия; вродени и наследствени заболявания.</a:t>
            </a:r>
            <a:endParaRPr lang="bg-BG" altLang="bg-BG" sz="2400" dirty="0"/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ru-RU" altLang="bg-BG" sz="2400" dirty="0"/>
              <a:t>Изработване на психологически профил, определящ необходимостта от приложение на медикаменти за промяна на напрегнатостта и реакцията на болка в периоперативния период.</a:t>
            </a: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2438400" y="304800"/>
            <a:ext cx="6091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bg-BG" altLang="bg-BG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Минали и съпътстващи заболявания</a:t>
            </a:r>
          </a:p>
        </p:txBody>
      </p:sp>
    </p:spTree>
    <p:extLst>
      <p:ext uri="{BB962C8B-B14F-4D97-AF65-F5344CB8AC3E}">
        <p14:creationId xmlns:p14="http://schemas.microsoft.com/office/powerpoint/2010/main" val="387808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034875CE-E548-4C8F-BA7C-E6B2ADE69CEC}" type="slidenum">
              <a:rPr lang="bg-BG" altLang="bg-BG"/>
              <a:pPr/>
              <a:t>21</a:t>
            </a:fld>
            <a:endParaRPr lang="bg-BG" altLang="bg-BG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274638"/>
            <a:ext cx="62436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Употреба на медикаменти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243638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bg-BG" sz="2400" dirty="0"/>
              <a:t>Дават информация за съпътстващо заболяване.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bg-BG" sz="2400" dirty="0"/>
              <a:t>Някои от тях са несъвместими с медикаментите, използвани по време на анестезия, а други трябва да се спрат предварително: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ИМАО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ИАЕ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Антикоагуланти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31" y="3976688"/>
            <a:ext cx="24384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21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C8C53017-3CCA-422A-934F-01F8992F8ABF}" type="slidenum">
              <a:rPr lang="bg-BG" altLang="bg-BG"/>
              <a:pPr/>
              <a:t>22</a:t>
            </a:fld>
            <a:endParaRPr lang="bg-BG" altLang="bg-BG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Клиничен преглед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700808"/>
            <a:ext cx="6477000" cy="419675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Цялостен соматичен статус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Анестезиологичен статус: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Тегло и ръст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Затлъстяване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33775"/>
            <a:ext cx="2449513" cy="1839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4849" r="3339" b="5675"/>
          <a:stretch>
            <a:fillRect/>
          </a:stretch>
        </p:blipFill>
        <p:spPr bwMode="auto">
          <a:xfrm>
            <a:off x="6365875" y="3533775"/>
            <a:ext cx="2320925" cy="1839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44888"/>
            <a:ext cx="1366837" cy="18288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01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CE9D5C61-EB8A-4523-AFB4-C899A2255EC2}" type="slidenum">
              <a:rPr lang="bg-BG" altLang="bg-BG"/>
              <a:pPr/>
              <a:t>23</a:t>
            </a:fld>
            <a:endParaRPr lang="bg-BG" altLang="bg-BG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Клиничен преглед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4438" y="1711350"/>
            <a:ext cx="6477000" cy="45259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Анестезиологичен статус: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Особености на устна кухина и шията</a:t>
            </a:r>
          </a:p>
        </p:txBody>
      </p:sp>
      <p:pic>
        <p:nvPicPr>
          <p:cNvPr id="276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r="5173"/>
          <a:stretch>
            <a:fillRect/>
          </a:stretch>
        </p:blipFill>
        <p:spPr bwMode="auto">
          <a:xfrm>
            <a:off x="2843213" y="3460750"/>
            <a:ext cx="1944687" cy="1581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5618" r="48869"/>
          <a:stretch>
            <a:fillRect/>
          </a:stretch>
        </p:blipFill>
        <p:spPr bwMode="auto">
          <a:xfrm>
            <a:off x="5032375" y="3441700"/>
            <a:ext cx="1700213" cy="1581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8" t="13792"/>
          <a:stretch>
            <a:fillRect/>
          </a:stretch>
        </p:blipFill>
        <p:spPr bwMode="auto">
          <a:xfrm>
            <a:off x="6965950" y="3441700"/>
            <a:ext cx="1720850" cy="1566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78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1142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FBAD8EC-6CFF-435D-B795-47811D3E4E99}" type="slidenum">
              <a:rPr lang="bg-BG" altLang="bg-BG" sz="1400">
                <a:solidFill>
                  <a:schemeClr val="bg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bg-BG" altLang="bg-BG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5838825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sz="3200">
                <a:solidFill>
                  <a:schemeClr val="bg1"/>
                </a:solidFill>
              </a:rPr>
              <a:t>Клиничен преглед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1600200"/>
            <a:ext cx="6270625" cy="4525963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/>
              <a:t>Отваряне на устата – над 35 </a:t>
            </a:r>
            <a:r>
              <a:rPr lang="en-US" altLang="bg-BG" sz="2400"/>
              <a:t>mm</a:t>
            </a:r>
            <a:endParaRPr lang="bg-BG" altLang="bg-BG" sz="2400"/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/>
              <a:t>Оценка по М</a:t>
            </a:r>
            <a:r>
              <a:rPr lang="en-US" altLang="bg-BG" sz="2400"/>
              <a:t>allampati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/>
              <a:t>Съзъбие – болни и/или изкуствени зъби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/>
              <a:t>Тирео-ментално разстояние – над 6 </a:t>
            </a:r>
            <a:r>
              <a:rPr lang="en-US" altLang="bg-BG" sz="2400"/>
              <a:t>cm</a:t>
            </a:r>
            <a:endParaRPr lang="bg-BG" altLang="bg-BG" sz="2400"/>
          </a:p>
        </p:txBody>
      </p:sp>
    </p:spTree>
    <p:extLst>
      <p:ext uri="{BB962C8B-B14F-4D97-AF65-F5344CB8AC3E}">
        <p14:creationId xmlns:p14="http://schemas.microsoft.com/office/powerpoint/2010/main" val="608421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1142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646A76E-0BC4-4151-BE9A-AB71F9C3AA25}" type="slidenum">
              <a:rPr lang="bg-BG" altLang="bg-BG" sz="1400">
                <a:solidFill>
                  <a:schemeClr val="bg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bg-BG" altLang="bg-BG" sz="1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9699" name="Picture 10" descr="1066Mallampati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09" y="4149080"/>
            <a:ext cx="1857375" cy="14859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11" descr="1067Mallam-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1995488" cy="14859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12" descr="1349Mallampati_III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198" y="4149080"/>
            <a:ext cx="1873250" cy="14859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2555875" y="277813"/>
            <a:ext cx="60499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Mallampati I - IV</a:t>
            </a:r>
            <a:endParaRPr lang="en-GB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23" y="1700808"/>
            <a:ext cx="6029325" cy="2269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08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6874" y="638175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810A661-4B8E-4557-98AA-9375E32E1E57}" type="slidenum">
              <a:rPr lang="bg-BG" altLang="bg-BG">
                <a:solidFill>
                  <a:schemeClr val="bg1"/>
                </a:solidFill>
                <a:cs typeface="Arial" pitchFamily="34" charset="0"/>
              </a:rPr>
              <a:pPr/>
              <a:t>26</a:t>
            </a:fld>
            <a:endParaRPr lang="bg-BG" altLang="bg-BG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title"/>
          </p:nvPr>
        </p:nvSpPr>
        <p:spPr>
          <a:xfrm>
            <a:off x="2268538" y="274638"/>
            <a:ext cx="64135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sz="3200">
                <a:solidFill>
                  <a:schemeClr val="bg1"/>
                </a:solidFill>
              </a:rPr>
              <a:t>Тирео-ментално разстояние</a:t>
            </a:r>
            <a:endParaRPr lang="en-GB" sz="3200">
              <a:solidFill>
                <a:schemeClr val="bg1"/>
              </a:solidFill>
            </a:endParaRPr>
          </a:p>
        </p:txBody>
      </p:sp>
      <p:pic>
        <p:nvPicPr>
          <p:cNvPr id="30724" name="Picture 8" descr="1137c-fin2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2060848"/>
            <a:ext cx="4465637" cy="41036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76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 txBox="1">
            <a:spLocks noGrp="1"/>
          </p:cNvSpPr>
          <p:nvPr/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57989161-AB57-407C-BD9F-50B7516051C3}" type="slidenum">
              <a:rPr lang="bg-BG" altLang="bg-BG"/>
              <a:pPr/>
              <a:t>27</a:t>
            </a:fld>
            <a:endParaRPr lang="bg-BG" altLang="bg-BG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Клиничен преглед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28800"/>
            <a:ext cx="6477000" cy="42687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Анестезиологичен статус: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Състояние на венозната система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Оглед на зоната за ЛРАнестезия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Оглед за предшестващ неврологичен дефицит</a:t>
            </a: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860800"/>
            <a:ext cx="1768475" cy="18669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60800"/>
            <a:ext cx="2057400" cy="18430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28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 txBox="1">
            <a:spLocks noGrp="1"/>
          </p:cNvSpPr>
          <p:nvPr/>
        </p:nvSpPr>
        <p:spPr bwMode="auto">
          <a:xfrm>
            <a:off x="6553200" y="645333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A47FECBA-A8ED-457A-AA24-0C82A72C1A16}" type="slidenum">
              <a:rPr lang="bg-BG" altLang="bg-BG"/>
              <a:pPr/>
              <a:t>28</a:t>
            </a:fld>
            <a:endParaRPr lang="bg-BG" altLang="bg-BG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Лабораторни и образни изследвания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4438" y="1600200"/>
            <a:ext cx="6551612" cy="4525963"/>
          </a:xfrm>
        </p:spPr>
        <p:txBody>
          <a:bodyPr/>
          <a:lstStyle/>
          <a:p>
            <a:pPr marL="0" indent="355600" algn="just" eaLnBrk="1" hangingPunct="1">
              <a:buFontTx/>
              <a:buNone/>
            </a:pPr>
            <a:r>
              <a:rPr lang="bg-BG" altLang="bg-BG" sz="2400" dirty="0"/>
              <a:t>Трябва да са винаги индивидуализирани за съответния болен и по показания, които се определят от: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Състояние на пациента и съпътстващата патология.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Предвижданата анестезия и операция.</a:t>
            </a:r>
          </a:p>
        </p:txBody>
      </p:sp>
    </p:spTree>
    <p:extLst>
      <p:ext uri="{BB962C8B-B14F-4D97-AF65-F5344CB8AC3E}">
        <p14:creationId xmlns:p14="http://schemas.microsoft.com/office/powerpoint/2010/main" val="508063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 txBox="1">
            <a:spLocks noGrp="1"/>
          </p:cNvSpPr>
          <p:nvPr/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951614D4-AA33-4B12-902C-B4A0EDD736DC}" type="slidenum">
              <a:rPr lang="bg-BG" altLang="bg-BG"/>
              <a:pPr/>
              <a:t>29</a:t>
            </a:fld>
            <a:endParaRPr lang="bg-BG" altLang="bg-BG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Допълнителни изследвания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711349"/>
            <a:ext cx="6091238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Кръвна картина и </a:t>
            </a:r>
            <a:r>
              <a:rPr lang="bg-BG" altLang="bg-BG" sz="2400" dirty="0">
                <a:solidFill>
                  <a:srgbClr val="FF0000"/>
                </a:solidFill>
              </a:rPr>
              <a:t>кръвна група!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Образно изследване на гръдния кош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ЕКГ:</a:t>
            </a:r>
          </a:p>
          <a:p>
            <a:pPr lvl="1" eaLnBrk="1" hangingPunct="1">
              <a:buFont typeface="Arial" charset="0"/>
              <a:buChar char="–"/>
            </a:pPr>
            <a:r>
              <a:rPr lang="bg-BG" altLang="bg-BG" sz="2400" dirty="0"/>
              <a:t>При мъже над 40 години</a:t>
            </a:r>
          </a:p>
          <a:p>
            <a:pPr lvl="1" eaLnBrk="1" hangingPunct="1">
              <a:buFont typeface="Arial" charset="0"/>
              <a:buChar char="–"/>
            </a:pPr>
            <a:r>
              <a:rPr lang="bg-BG" altLang="bg-BG" sz="2400" dirty="0"/>
              <a:t>При жени над 55 години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Хемостазен профил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Оценка на хомеостазата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2124075" cy="2152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1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1BDB262C-DFD3-4FA9-95C3-380D0142930B}" type="slidenum">
              <a:rPr lang="bg-BG" altLang="bg-BG"/>
              <a:pPr/>
              <a:t>3</a:t>
            </a:fld>
            <a:endParaRPr lang="bg-BG" altLang="bg-BG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188640"/>
            <a:ext cx="738031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Задачи при подготовка </a:t>
            </a:r>
            <a:br>
              <a:rPr lang="bg-BG" altLang="bg-BG" sz="3200" dirty="0">
                <a:solidFill>
                  <a:schemeClr val="bg1"/>
                </a:solidFill>
              </a:rPr>
            </a:br>
            <a:r>
              <a:rPr lang="bg-BG" altLang="bg-BG" sz="3200" dirty="0">
                <a:solidFill>
                  <a:schemeClr val="bg1"/>
                </a:solidFill>
              </a:rPr>
              <a:t>на пациента за операция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3768" y="1556792"/>
            <a:ext cx="6203032" cy="3773016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Намаляване на периоперативните рискове, водещи до увеличена заболеваемост и смъртност.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Намаляване на продължителността на хоспитализацията.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Рационализиране и ефективност (финансова) на всяка една процедура</a:t>
            </a:r>
            <a:r>
              <a:rPr lang="en-US" altLang="bg-BG" sz="2400" dirty="0"/>
              <a:t>.</a:t>
            </a:r>
            <a:endParaRPr lang="bg-BG" altLang="bg-BG" sz="2400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Бързо и доколкото това е възможно най-пълно възстановяване на болния.</a:t>
            </a:r>
          </a:p>
        </p:txBody>
      </p:sp>
    </p:spTree>
    <p:extLst>
      <p:ext uri="{BB962C8B-B14F-4D97-AF65-F5344CB8AC3E}">
        <p14:creationId xmlns:p14="http://schemas.microsoft.com/office/powerpoint/2010/main" val="149725213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78AE27D9-D01C-4DFB-BA74-1036D389EFFD}" type="slidenum">
              <a:rPr lang="bg-BG" altLang="bg-BG"/>
              <a:pPr/>
              <a:t>30</a:t>
            </a:fld>
            <a:endParaRPr lang="bg-BG" altLang="bg-BG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Оценка на периоперативния риск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67744" y="1760538"/>
            <a:ext cx="6552728" cy="4525962"/>
          </a:xfrm>
        </p:spPr>
        <p:txBody>
          <a:bodyPr/>
          <a:lstStyle/>
          <a:p>
            <a:pPr marL="0" indent="355600" algn="just" eaLnBrk="1" hangingPunct="1">
              <a:buFontTx/>
              <a:buNone/>
            </a:pPr>
            <a:r>
              <a:rPr lang="bg-BG" altLang="bg-BG" sz="2400" dirty="0"/>
              <a:t>Определя се от: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Предоперативния статус на пациента.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Спешността на предстоящата оперативната интервенция.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Вида, обема и продължителността на операцията.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Оператора.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Риска, който е свързан с избраната анестезиологична техника.</a:t>
            </a:r>
          </a:p>
        </p:txBody>
      </p:sp>
    </p:spTree>
    <p:extLst>
      <p:ext uri="{BB962C8B-B14F-4D97-AF65-F5344CB8AC3E}">
        <p14:creationId xmlns:p14="http://schemas.microsoft.com/office/powerpoint/2010/main" val="143630537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78AE27D9-D01C-4DFB-BA74-1036D389EFFD}" type="slidenum">
              <a:rPr lang="bg-BG" altLang="bg-BG"/>
              <a:pPr/>
              <a:t>31</a:t>
            </a:fld>
            <a:endParaRPr lang="bg-BG" altLang="bg-BG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274638"/>
            <a:ext cx="738031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ЗАПОМНЕТЕ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67744" y="1760538"/>
            <a:ext cx="6552728" cy="4525962"/>
          </a:xfrm>
        </p:spPr>
        <p:txBody>
          <a:bodyPr/>
          <a:lstStyle/>
          <a:p>
            <a:pPr marL="0" indent="355600" algn="just" eaLnBrk="1" hangingPunct="1">
              <a:buFontTx/>
              <a:buNone/>
            </a:pPr>
            <a:r>
              <a:rPr lang="ru-RU" altLang="bg-BG" sz="2400" dirty="0"/>
              <a:t>НИКОГА ПЕРИОПЕРАТИВНИЯТ РИСК НЕ ТРЯБВА ДА НАДХВЪРЛЯ ОЧАКВАНИТЕ  ПОЛОЖИТЕЛНИ РЕЗУЛТАТИ ОТ ПРЕДВИЖДАНАТА ПРОЦЕДУРА!</a:t>
            </a:r>
          </a:p>
          <a:p>
            <a:pPr marL="0" indent="355600" algn="ctr" eaLnBrk="1" hangingPunct="1">
              <a:buFontTx/>
              <a:buNone/>
            </a:pPr>
            <a:endParaRPr lang="ru-RU" altLang="bg-BG" sz="2400" dirty="0"/>
          </a:p>
          <a:p>
            <a:pPr marL="0" indent="355600" algn="ctr" eaLnBrk="1" hangingPunct="1">
              <a:buFontTx/>
              <a:buNone/>
            </a:pPr>
            <a:r>
              <a:rPr lang="ru-RU" altLang="bg-BG" b="1" dirty="0"/>
              <a:t>PRIMUM NON NOCERE!</a:t>
            </a:r>
          </a:p>
        </p:txBody>
      </p:sp>
    </p:spTree>
    <p:extLst>
      <p:ext uri="{BB962C8B-B14F-4D97-AF65-F5344CB8AC3E}">
        <p14:creationId xmlns:p14="http://schemas.microsoft.com/office/powerpoint/2010/main" val="15701444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 txBox="1">
            <a:spLocks noGrp="1"/>
          </p:cNvSpPr>
          <p:nvPr/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45311E55-7709-4CE3-8DA7-34D2AC4CF98D}" type="slidenum">
              <a:rPr lang="bg-BG" altLang="bg-BG"/>
              <a:pPr/>
              <a:t>32</a:t>
            </a:fld>
            <a:endParaRPr lang="bg-BG" altLang="bg-BG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274638"/>
            <a:ext cx="738031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Оценка на</a:t>
            </a:r>
            <a:br>
              <a:rPr lang="bg-BG" altLang="bg-BG" sz="3200" dirty="0">
                <a:solidFill>
                  <a:schemeClr val="bg1"/>
                </a:solidFill>
              </a:rPr>
            </a:br>
            <a:r>
              <a:rPr lang="bg-BG" altLang="bg-BG" sz="3200" dirty="0">
                <a:solidFill>
                  <a:schemeClr val="bg1"/>
                </a:solidFill>
              </a:rPr>
              <a:t>кардиологичния риск по </a:t>
            </a:r>
            <a:r>
              <a:rPr lang="en-US" altLang="bg-BG" sz="3200" dirty="0">
                <a:solidFill>
                  <a:schemeClr val="bg1"/>
                </a:solidFill>
              </a:rPr>
              <a:t>Goldman</a:t>
            </a:r>
            <a:endParaRPr lang="bg-BG" altLang="bg-BG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18195"/>
              </p:ext>
            </p:extLst>
          </p:nvPr>
        </p:nvGraphicFramePr>
        <p:xfrm>
          <a:off x="1979712" y="2056405"/>
          <a:ext cx="7020272" cy="382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Високо рискови операции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r>
                        <a:rPr lang="bg-BG" sz="2400" dirty="0"/>
                        <a:t>Анамнеза за ИБС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584">
                <a:tc>
                  <a:txBody>
                    <a:bodyPr/>
                    <a:lstStyle/>
                    <a:p>
                      <a:r>
                        <a:rPr lang="bg-BG" sz="2400" dirty="0"/>
                        <a:t>Анамнеза за застойна сърдечна недостатъчност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r>
                        <a:rPr lang="bg-BG" sz="2400" dirty="0"/>
                        <a:t>Анамнеза</a:t>
                      </a:r>
                      <a:r>
                        <a:rPr lang="bg-BG" sz="2400" baseline="0" dirty="0"/>
                        <a:t> за мозъчно-съдова болест</a:t>
                      </a:r>
                      <a:endParaRPr lang="bg-BG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r>
                        <a:rPr lang="bg-BG" sz="2400" dirty="0"/>
                        <a:t>Предоперативно</a:t>
                      </a:r>
                      <a:r>
                        <a:rPr lang="bg-BG" sz="2400" baseline="0" dirty="0"/>
                        <a:t> лечение с </a:t>
                      </a:r>
                      <a:r>
                        <a:rPr lang="en-US" sz="2400" baseline="0" dirty="0"/>
                        <a:t>Insulin</a:t>
                      </a:r>
                      <a:endParaRPr lang="bg-BG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+1</a:t>
                      </a:r>
                      <a:endParaRPr lang="bg-BG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Предоперативни стойности на серумния креатинин &gt; 176.8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mcmol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endParaRPr lang="bg-BG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endParaRPr lang="bg-BG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1294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 txBox="1">
            <a:spLocks noGrp="1"/>
          </p:cNvSpPr>
          <p:nvPr/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45311E55-7709-4CE3-8DA7-34D2AC4CF98D}" type="slidenum">
              <a:rPr lang="bg-BG" altLang="bg-BG"/>
              <a:pPr/>
              <a:t>33</a:t>
            </a:fld>
            <a:endParaRPr lang="bg-BG" altLang="bg-BG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274638"/>
            <a:ext cx="663031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Оценка на</a:t>
            </a:r>
            <a:br>
              <a:rPr lang="bg-BG" altLang="bg-BG" sz="3200" dirty="0">
                <a:solidFill>
                  <a:schemeClr val="bg1"/>
                </a:solidFill>
              </a:rPr>
            </a:br>
            <a:r>
              <a:rPr lang="bg-BG" altLang="bg-BG" sz="3200" dirty="0">
                <a:solidFill>
                  <a:schemeClr val="bg1"/>
                </a:solidFill>
              </a:rPr>
              <a:t>кардиологичния риск</a:t>
            </a:r>
            <a:r>
              <a:rPr lang="en-US" altLang="bg-BG" sz="3200" dirty="0">
                <a:solidFill>
                  <a:schemeClr val="bg1"/>
                </a:solidFill>
              </a:rPr>
              <a:t> </a:t>
            </a:r>
            <a:r>
              <a:rPr lang="bg-BG" altLang="bg-BG" sz="3200" dirty="0">
                <a:solidFill>
                  <a:schemeClr val="bg1"/>
                </a:solidFill>
              </a:rPr>
              <a:t>по </a:t>
            </a:r>
            <a:r>
              <a:rPr lang="en-US" altLang="bg-BG" sz="3200" dirty="0">
                <a:solidFill>
                  <a:schemeClr val="bg1"/>
                </a:solidFill>
              </a:rPr>
              <a:t>Goldman</a:t>
            </a:r>
            <a:endParaRPr lang="bg-BG" altLang="bg-BG" sz="3200" dirty="0">
              <a:solidFill>
                <a:schemeClr val="bg1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39975" y="1760538"/>
            <a:ext cx="6696521" cy="45259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Оценка на риска от усложнения от страна на СССистема след несърдечни операции.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Ревизиран сърдечен риск по </a:t>
            </a:r>
            <a:r>
              <a:rPr lang="en-US" altLang="bg-BG" sz="2400" dirty="0"/>
              <a:t>Goldman.</a:t>
            </a:r>
          </a:p>
          <a:p>
            <a:pPr marL="0" indent="0" algn="just" eaLnBrk="1" hangingPunct="1">
              <a:buNone/>
            </a:pPr>
            <a:endParaRPr lang="en-US" altLang="bg-BG" sz="2400" dirty="0"/>
          </a:p>
          <a:p>
            <a:pPr marL="0" indent="0" algn="just" eaLnBrk="1" hangingPunct="1">
              <a:buNone/>
            </a:pPr>
            <a:endParaRPr lang="en-US" altLang="bg-BG" sz="2400" dirty="0"/>
          </a:p>
          <a:p>
            <a:pPr marL="0" indent="0" algn="just" eaLnBrk="1" hangingPunct="1">
              <a:buNone/>
            </a:pPr>
            <a:endParaRPr lang="en-US" altLang="bg-BG" sz="2400" dirty="0"/>
          </a:p>
          <a:p>
            <a:pPr marL="0" indent="0" algn="just" eaLnBrk="1" hangingPunct="1">
              <a:buNone/>
            </a:pPr>
            <a:endParaRPr lang="en-US" altLang="bg-BG" sz="2400" dirty="0"/>
          </a:p>
          <a:p>
            <a:pPr marL="0" indent="0" algn="just" eaLnBrk="1" hangingPunct="1">
              <a:buNone/>
            </a:pPr>
            <a:endParaRPr lang="en-US" altLang="bg-BG" sz="2400" dirty="0"/>
          </a:p>
          <a:p>
            <a:pPr marL="0" indent="0" algn="just" eaLnBrk="1" hangingPunct="1">
              <a:buNone/>
            </a:pPr>
            <a:r>
              <a:rPr lang="en-US" altLang="bg-BG" sz="2400" dirty="0"/>
              <a:t>* </a:t>
            </a:r>
            <a:r>
              <a:rPr lang="bg-BG" altLang="bg-BG" sz="2400" dirty="0"/>
              <a:t>Риск от ОМИ, Белодробен оток, Камерно мъждене, Спиране на сърцето или Пълен </a:t>
            </a:r>
            <a:r>
              <a:rPr lang="en-US" altLang="bg-BG" sz="2400" dirty="0"/>
              <a:t>AV </a:t>
            </a:r>
            <a:r>
              <a:rPr lang="bg-BG" altLang="bg-BG" sz="2400" dirty="0"/>
              <a:t>блок.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563634"/>
              </p:ext>
            </p:extLst>
          </p:nvPr>
        </p:nvGraphicFramePr>
        <p:xfrm>
          <a:off x="3203848" y="3142477"/>
          <a:ext cx="4464496" cy="2014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bg-BG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bg-BG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0.4%*</a:t>
                      </a:r>
                      <a:endParaRPr lang="bg-BG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bg-BG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bg-BG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0.9%*</a:t>
                      </a:r>
                      <a:endParaRPr lang="bg-BG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bg-BG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bg-BG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6.6%*</a:t>
                      </a:r>
                      <a:endParaRPr lang="bg-BG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547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/>
                        <a:t>≥</a:t>
                      </a:r>
                      <a:r>
                        <a:rPr lang="en-US" sz="2400" dirty="0"/>
                        <a:t> 3</a:t>
                      </a:r>
                      <a:endParaRPr lang="bg-BG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bg-BG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11%*</a:t>
                      </a:r>
                      <a:endParaRPr lang="bg-BG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20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 txBox="1">
            <a:spLocks noGrp="1"/>
          </p:cNvSpPr>
          <p:nvPr/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45311E55-7709-4CE3-8DA7-34D2AC4CF98D}" type="slidenum">
              <a:rPr lang="bg-BG" altLang="bg-BG"/>
              <a:pPr/>
              <a:t>34</a:t>
            </a:fld>
            <a:endParaRPr lang="bg-BG" altLang="bg-BG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Оценка на хирургичния риск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7704" y="1760538"/>
            <a:ext cx="7236297" cy="45259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Малки операции без кръвозагуба - без или с минимален риск (биопсии и кожни манипулации, миринготомия, хистероскопия, цистоскопия, вазектомия, фиброскопия).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Минимално до умерено инвазивни операциии, с кръвозагуба до 5</a:t>
            </a:r>
            <a:r>
              <a:rPr lang="en-US" altLang="bg-BG" sz="2400" dirty="0"/>
              <a:t>00 ml</a:t>
            </a:r>
            <a:r>
              <a:rPr lang="bg-BG" altLang="bg-BG" sz="2400" dirty="0"/>
              <a:t> – малък риск (кюретаж, артроскопия, слабинна или пъпна херния, тонзилектомия, септоринопластика, лапароскопска холецистектомия).</a:t>
            </a:r>
          </a:p>
        </p:txBody>
      </p:sp>
    </p:spTree>
    <p:extLst>
      <p:ext uri="{BB962C8B-B14F-4D97-AF65-F5344CB8AC3E}">
        <p14:creationId xmlns:p14="http://schemas.microsoft.com/office/powerpoint/2010/main" val="201750931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 txBox="1">
            <a:spLocks noGrp="1"/>
          </p:cNvSpPr>
          <p:nvPr/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DFEB63B8-079A-4220-B5FB-707400BCE264}" type="slidenum">
              <a:rPr lang="bg-BG" altLang="bg-BG"/>
              <a:pPr/>
              <a:t>35</a:t>
            </a:fld>
            <a:endParaRPr lang="bg-BG" altLang="bg-BG" dirty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274638"/>
            <a:ext cx="7308304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Оценка на хирургичния риск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5696" y="1760538"/>
            <a:ext cx="7308304" cy="45259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Средно до значимо инвазивни, с  кръвозагуба от 500 до </a:t>
            </a:r>
            <a:r>
              <a:rPr lang="en-US" altLang="bg-BG" sz="2400" dirty="0"/>
              <a:t>1000 ml</a:t>
            </a:r>
            <a:r>
              <a:rPr lang="bg-BG" altLang="bg-BG" sz="2400" dirty="0"/>
              <a:t> – умерен риск (тироидектомия, хистеректомия, миомектомия, цистектомия, отворена холецистектомия, ламинектомия, нефректомия, големи лапароскопски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148977556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 txBox="1">
            <a:spLocks noGrp="1"/>
          </p:cNvSpPr>
          <p:nvPr/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DFEB63B8-079A-4220-B5FB-707400BCE264}" type="slidenum">
              <a:rPr lang="bg-BG" altLang="bg-BG"/>
              <a:pPr/>
              <a:t>36</a:t>
            </a:fld>
            <a:endParaRPr lang="bg-BG" altLang="bg-BG" dirty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Оценка на хирургичния риск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7704" y="1760538"/>
            <a:ext cx="7056783" cy="45259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Високо инвазивни процедури с кръвозагуба над </a:t>
            </a:r>
            <a:r>
              <a:rPr lang="en-US" altLang="bg-BG" sz="2400" dirty="0"/>
              <a:t>1</a:t>
            </a:r>
            <a:r>
              <a:rPr lang="bg-BG" altLang="bg-BG" sz="2400" dirty="0"/>
              <a:t>5</a:t>
            </a:r>
            <a:r>
              <a:rPr lang="en-US" altLang="bg-BG" sz="2400" dirty="0"/>
              <a:t>00</a:t>
            </a:r>
            <a:r>
              <a:rPr lang="bg-BG" altLang="bg-BG" sz="2400" dirty="0"/>
              <a:t> </a:t>
            </a:r>
            <a:r>
              <a:rPr lang="en-US" altLang="bg-BG" sz="2400" dirty="0"/>
              <a:t>ml</a:t>
            </a:r>
            <a:r>
              <a:rPr lang="bg-BG" altLang="bg-BG" sz="2400" dirty="0"/>
              <a:t> – висок риск</a:t>
            </a:r>
            <a:r>
              <a:rPr lang="en-US" altLang="bg-BG" sz="2400" dirty="0"/>
              <a:t> (</a:t>
            </a:r>
            <a:r>
              <a:rPr lang="bg-BG" altLang="bg-BG" sz="2400" dirty="0"/>
              <a:t>големи ортопедични реконструктивни, големи коремни, радикална простактектомия, хирургия на големите съдове</a:t>
            </a:r>
            <a:r>
              <a:rPr lang="en-US" altLang="bg-BG" sz="2400" dirty="0"/>
              <a:t>)</a:t>
            </a:r>
            <a:r>
              <a:rPr lang="bg-BG" altLang="bg-BG" sz="2400" dirty="0"/>
              <a:t>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Високо инвазивни процедури с кръвозагуба над 1500 ml при критично болни – много висок</a:t>
            </a:r>
            <a:r>
              <a:rPr lang="en-US" altLang="bg-BG" sz="2400" dirty="0"/>
              <a:t> </a:t>
            </a:r>
            <a:r>
              <a:rPr lang="bg-BG" altLang="bg-BG" sz="2400" dirty="0"/>
              <a:t>и/или </a:t>
            </a:r>
            <a:r>
              <a:rPr lang="ru-RU" altLang="bg-BG" sz="2400" dirty="0"/>
              <a:t>критичен риск</a:t>
            </a:r>
            <a:r>
              <a:rPr lang="en-US" altLang="bg-BG" sz="2400" dirty="0"/>
              <a:t> (</a:t>
            </a:r>
            <a:r>
              <a:rPr lang="bg-BG" altLang="bg-BG" sz="2400" dirty="0"/>
              <a:t>гръдни и сърдечносъдови, черепномозъчни)</a:t>
            </a:r>
            <a:r>
              <a:rPr lang="ru-RU" altLang="bg-BG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41622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00E8A03-E6C1-4C0E-9794-21A47C393ACF}" type="slidenum">
              <a:rPr lang="bg-BG" altLang="bg-BG" sz="1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bg-BG" altLang="bg-BG" sz="1400">
              <a:solidFill>
                <a:schemeClr val="bg1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Оценка на анестезиологичния риск по </a:t>
            </a:r>
            <a:r>
              <a:rPr lang="en-US" altLang="bg-BG" sz="3200">
                <a:solidFill>
                  <a:schemeClr val="bg1"/>
                </a:solidFill>
              </a:rPr>
              <a:t>ASA</a:t>
            </a:r>
            <a:endParaRPr lang="bg-BG" altLang="bg-BG" sz="3200">
              <a:solidFill>
                <a:schemeClr val="bg1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760538"/>
            <a:ext cx="6248400" cy="45259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Клас I - Соматично здрав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Клас II – Леко системно заболяване без функционални нарушения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Клас III - Ограничена активност без инвалидизация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Клас IV - Тежко животозастрашаващо системно заболяване</a:t>
            </a:r>
          </a:p>
        </p:txBody>
      </p:sp>
    </p:spTree>
    <p:extLst>
      <p:ext uri="{BB962C8B-B14F-4D97-AF65-F5344CB8AC3E}">
        <p14:creationId xmlns:p14="http://schemas.microsoft.com/office/powerpoint/2010/main" val="309911916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E9374C03-DB88-4CC7-AB0F-98FF81C8FB5C}" type="slidenum">
              <a:rPr lang="bg-BG" altLang="bg-BG"/>
              <a:pPr/>
              <a:t>38</a:t>
            </a:fld>
            <a:endParaRPr lang="bg-BG" altLang="bg-BG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700808"/>
            <a:ext cx="6243638" cy="442535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/>
              <a:t>Клас V - Пациент с продължителност на живота до 24 часа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/>
              <a:t>Клас VI - Донор на органи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/>
              <a:t>При спешни операции се добавя Е (Emergency)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/>
              <a:t>При бременни и родилки се добавя Р (</a:t>
            </a:r>
            <a:r>
              <a:rPr lang="en-US" altLang="bg-BG" sz="2400"/>
              <a:t>Pregnancy)</a:t>
            </a:r>
            <a:endParaRPr lang="bg-BG" altLang="bg-BG" sz="24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0800" y="274638"/>
            <a:ext cx="6091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g-BG" altLang="bg-BG" dirty="0"/>
              <a:t>Оценка на анестезиологичния риск по </a:t>
            </a:r>
            <a:r>
              <a:rPr lang="en-US" altLang="bg-BG" dirty="0"/>
              <a:t>ASA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4608134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90D62FDD-B17C-4151-AC62-08A3F3ECB3D7}" type="slidenum">
              <a:rPr lang="bg-BG" altLang="bg-BG"/>
              <a:pPr/>
              <a:t>39</a:t>
            </a:fld>
            <a:endParaRPr lang="bg-BG" altLang="bg-BG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Хирургичен и анестезиологичен риск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243638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Хирургът: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Трябва да определи какъв е риска от избягване или отлагане на оперативната интервенция.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Анестезиологът: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Какъв е риска от усложнения и какви ще бъдат те</a:t>
            </a:r>
            <a:r>
              <a:rPr lang="en-US" altLang="bg-BG" sz="2400" dirty="0"/>
              <a:t>?</a:t>
            </a:r>
            <a:endParaRPr lang="bg-BG" altLang="bg-BG" sz="2400" dirty="0"/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Може ли да се подобри терена?</a:t>
            </a:r>
          </a:p>
        </p:txBody>
      </p:sp>
    </p:spTree>
    <p:extLst>
      <p:ext uri="{BB962C8B-B14F-4D97-AF65-F5344CB8AC3E}">
        <p14:creationId xmlns:p14="http://schemas.microsoft.com/office/powerpoint/2010/main" val="18692784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63F8D703-E26E-4486-85D1-CF9C36E2EAD3}" type="slidenum">
              <a:rPr lang="bg-BG" altLang="bg-BG"/>
              <a:pPr/>
              <a:t>4</a:t>
            </a:fld>
            <a:endParaRPr lang="bg-BG" altLang="bg-BG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274638"/>
            <a:ext cx="62436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Подготовка на пациента</a:t>
            </a:r>
            <a:br>
              <a:rPr lang="bg-BG" altLang="bg-BG" sz="3200" dirty="0">
                <a:solidFill>
                  <a:schemeClr val="bg1"/>
                </a:solidFill>
              </a:rPr>
            </a:br>
            <a:r>
              <a:rPr lang="bg-BG" altLang="bg-BG" sz="3200" dirty="0">
                <a:solidFill>
                  <a:schemeClr val="bg1"/>
                </a:solidFill>
              </a:rPr>
              <a:t> за операция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39752" y="1628800"/>
            <a:ext cx="6480720" cy="485455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Соматична подготовка на пациента:</a:t>
            </a:r>
            <a:endParaRPr lang="bg-BG" altLang="bg-BG" sz="2400" dirty="0">
              <a:solidFill>
                <a:srgbClr val="FFFF00"/>
              </a:solidFill>
            </a:endParaRP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bg-BG" altLang="bg-BG" sz="2400" dirty="0">
                <a:solidFill>
                  <a:srgbClr val="FF0000"/>
                </a:solidFill>
              </a:rPr>
              <a:t>Корекция на настъпили нарушения в хомеостазата</a:t>
            </a:r>
            <a:r>
              <a:rPr lang="en-US" altLang="bg-BG" sz="2400" dirty="0">
                <a:solidFill>
                  <a:srgbClr val="FF0000"/>
                </a:solidFill>
              </a:rPr>
              <a:t>.</a:t>
            </a:r>
            <a:endParaRPr lang="bg-BG" altLang="bg-BG" sz="2400" dirty="0">
              <a:solidFill>
                <a:srgbClr val="FF0000"/>
              </a:solidFill>
            </a:endParaRP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bg-BG" altLang="bg-BG" sz="2400" dirty="0">
                <a:solidFill>
                  <a:srgbClr val="FF0000"/>
                </a:solidFill>
              </a:rPr>
              <a:t>Коригиране на нарушените органни и системни функции</a:t>
            </a:r>
            <a:r>
              <a:rPr lang="en-US" altLang="bg-BG" sz="2400" dirty="0">
                <a:solidFill>
                  <a:srgbClr val="FF0000"/>
                </a:solidFill>
              </a:rPr>
              <a:t>.</a:t>
            </a:r>
            <a:endParaRPr lang="bg-BG" altLang="bg-BG" sz="24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Психологическа подготовка на пациента.</a:t>
            </a:r>
            <a:endParaRPr lang="en-US" altLang="bg-BG" sz="2400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Специфична хирургическа подготовка на органите</a:t>
            </a:r>
            <a:r>
              <a:rPr lang="en-US" altLang="bg-BG" sz="2400" dirty="0"/>
              <a:t> </a:t>
            </a:r>
            <a:r>
              <a:rPr lang="bg-BG" altLang="bg-BG" sz="2400" dirty="0"/>
              <a:t>и системите.</a:t>
            </a:r>
          </a:p>
        </p:txBody>
      </p:sp>
    </p:spTree>
    <p:extLst>
      <p:ext uri="{BB962C8B-B14F-4D97-AF65-F5344CB8AC3E}">
        <p14:creationId xmlns:p14="http://schemas.microsoft.com/office/powerpoint/2010/main" val="81321410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6CB89FE0-C50A-4718-A7BD-148354D3CA7B}" type="slidenum">
              <a:rPr lang="bg-BG" altLang="bg-BG"/>
              <a:pPr/>
              <a:t>40</a:t>
            </a:fld>
            <a:endParaRPr lang="bg-BG" altLang="bg-BG" dirty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Информирано съгласие на пациента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760538"/>
            <a:ext cx="6276975" cy="45259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Информация за начина на провеждане и ефектите на анестезията.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Информация за</a:t>
            </a:r>
            <a:r>
              <a:rPr lang="en-US" altLang="bg-BG" sz="2400" dirty="0"/>
              <a:t> </a:t>
            </a:r>
            <a:r>
              <a:rPr lang="bg-BG" altLang="bg-BG" sz="2400" dirty="0"/>
              <a:t>особеностите на периоперативния период.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Информация за риска от анестезията.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Информацията за предоперативната хранителна пауза.</a:t>
            </a:r>
          </a:p>
        </p:txBody>
      </p:sp>
    </p:spTree>
    <p:extLst>
      <p:ext uri="{BB962C8B-B14F-4D97-AF65-F5344CB8AC3E}">
        <p14:creationId xmlns:p14="http://schemas.microsoft.com/office/powerpoint/2010/main" val="218181670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04A7113E-6A77-4156-A0AB-48FA5300626D}" type="slidenum">
              <a:rPr lang="bg-BG" altLang="bg-BG"/>
              <a:pPr/>
              <a:t>41</a:t>
            </a:fld>
            <a:endParaRPr lang="bg-BG" altLang="bg-BG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Преданестезиологична визитация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Изпълнени ли са изискванията на анестезиолога за допълнителни консултации и изследвания?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Проведена ли е предвижданата медикаментозна подготовка?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Налице ли са всички условия за провеждане на планираната анестезия?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49951155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545A73AC-CF59-41F2-B818-ECF92B21988A}" type="slidenum">
              <a:rPr lang="bg-BG" altLang="bg-BG"/>
              <a:pPr/>
              <a:t>42</a:t>
            </a:fld>
            <a:endParaRPr lang="bg-BG" altLang="bg-BG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Изготвяне на анестезиологичен план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Оптимизирано ли е състоянието на пациента?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Съществуват ли проблеми, които налагат допълнителни консултативни мнения или изследвания?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Има ли алтернативна процедура, при която резултатът може да е по-добър?</a:t>
            </a:r>
          </a:p>
        </p:txBody>
      </p:sp>
    </p:spTree>
    <p:extLst>
      <p:ext uri="{BB962C8B-B14F-4D97-AF65-F5344CB8AC3E}">
        <p14:creationId xmlns:p14="http://schemas.microsoft.com/office/powerpoint/2010/main" val="230071185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545A73AC-CF59-41F2-B818-ECF92B21988A}" type="slidenum">
              <a:rPr lang="bg-BG" altLang="bg-BG"/>
              <a:pPr/>
              <a:t>43</a:t>
            </a:fld>
            <a:endParaRPr lang="bg-BG" altLang="bg-BG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Изготвяне на анестезиологичен план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1600200"/>
            <a:ext cx="6096000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Премедикация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Определяне на вида и техниката на предвижданата анестезия.</a:t>
            </a:r>
            <a:endParaRPr lang="en-US" altLang="bg-BG" sz="2400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Изготвяне на план за следоперативно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115475200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290355C1-82CB-46C0-AF55-430EB7EDDA8A}" type="slidenum">
              <a:rPr lang="bg-BG" altLang="bg-BG"/>
              <a:pPr/>
              <a:t>44</a:t>
            </a:fld>
            <a:endParaRPr lang="bg-BG" altLang="bg-BG" dirty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1988" y="115888"/>
            <a:ext cx="5942012" cy="14668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Предоперативна</a:t>
            </a:r>
            <a:br>
              <a:rPr lang="bg-BG" altLang="bg-BG" sz="3200" dirty="0">
                <a:solidFill>
                  <a:schemeClr val="bg1"/>
                </a:solidFill>
              </a:rPr>
            </a:br>
            <a:r>
              <a:rPr lang="bg-BG" altLang="bg-BG" sz="3200" dirty="0">
                <a:solidFill>
                  <a:schemeClr val="bg1"/>
                </a:solidFill>
              </a:rPr>
              <a:t>хранителна пауза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3768" y="1628775"/>
            <a:ext cx="6408712" cy="437197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Продължителността на паузата е: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За течности – до 2 часа преди началото на  анестезията.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За майчино мляко – до 4 часа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Обикновено мляко – до 6 часа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За лека храна – до 6 часа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Нормална храна – до 8 часа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Някои състояния и заболявания променят този интервал - пилорна стеноза, бременност.</a:t>
            </a:r>
          </a:p>
        </p:txBody>
      </p:sp>
    </p:spTree>
    <p:extLst>
      <p:ext uri="{BB962C8B-B14F-4D97-AF65-F5344CB8AC3E}">
        <p14:creationId xmlns:p14="http://schemas.microsoft.com/office/powerpoint/2010/main" val="15583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4ACBFE8F-F376-44B3-A944-B9CFB46988E9}" type="slidenum">
              <a:rPr lang="bg-BG" altLang="bg-BG"/>
              <a:pPr/>
              <a:t>45</a:t>
            </a:fld>
            <a:endParaRPr lang="bg-BG" altLang="bg-BG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2763" y="274638"/>
            <a:ext cx="6091237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Премедикация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39752" y="1600200"/>
            <a:ext cx="6048672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Ранна - вечерта преди операцията: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Осигурява спокоен сън.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Съхранява възможностите на системите за адаптация към предстоящия стрес.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Непосредствена – преди началото на анестезията и хирургическата интервенция.</a:t>
            </a:r>
          </a:p>
        </p:txBody>
      </p:sp>
    </p:spTree>
    <p:extLst>
      <p:ext uri="{BB962C8B-B14F-4D97-AF65-F5344CB8AC3E}">
        <p14:creationId xmlns:p14="http://schemas.microsoft.com/office/powerpoint/2010/main" val="63312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6CC5771A-787C-4176-A07B-94C1C1AC10CB}" type="slidenum">
              <a:rPr lang="bg-BG" altLang="bg-BG"/>
              <a:pPr/>
              <a:t>46</a:t>
            </a:fld>
            <a:endParaRPr lang="bg-BG" altLang="bg-BG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2763" y="274638"/>
            <a:ext cx="6091237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Задачи на премедикацията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5737" y="1600200"/>
            <a:ext cx="6336703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Анксиолиза и седиране - потиска чувството за страх и тревожност у пациента.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Амнезия – липса на спомени за периоперативния период.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Аналгезия - отстранява болката.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Потиска нежеланата рефлекторна симпатикусова и парасимпатикусова активност в периоперативния период: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Секреция от дихателните пътища</a:t>
            </a:r>
          </a:p>
          <a:p>
            <a:pPr lvl="1" algn="just" eaLnBrk="1" hangingPunct="1">
              <a:buFont typeface="Arial" charset="0"/>
              <a:buChar char="−"/>
            </a:pPr>
            <a:r>
              <a:rPr lang="bg-BG" altLang="bg-BG" sz="2400" dirty="0"/>
              <a:t>Ритъмни нарушения</a:t>
            </a:r>
          </a:p>
        </p:txBody>
      </p:sp>
    </p:spTree>
    <p:extLst>
      <p:ext uri="{BB962C8B-B14F-4D97-AF65-F5344CB8AC3E}">
        <p14:creationId xmlns:p14="http://schemas.microsoft.com/office/powerpoint/2010/main" val="1791970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81521FA5-7837-447F-8D6E-D8CA91F1FFD2}" type="slidenum">
              <a:rPr lang="bg-BG" altLang="bg-BG"/>
              <a:pPr/>
              <a:t>47</a:t>
            </a:fld>
            <a:endParaRPr lang="bg-BG" altLang="bg-BG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26064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Задачи на премедикацията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243638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Понижаване на дозите и страничните и нежелани ефекти на прилаганите анестетични средства.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Намаляване на риска от рефлукс и аспирация на стомашно съдържимо, както и на следоперативното гадене и повръщане.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Специфична премедикация при някои заболявания</a:t>
            </a:r>
            <a:r>
              <a:rPr lang="en-US" altLang="bg-BG" sz="2400" dirty="0"/>
              <a:t> </a:t>
            </a:r>
            <a:r>
              <a:rPr lang="bg-BG" altLang="bg-BG" sz="2400" dirty="0"/>
              <a:t>и състояния: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Диабет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Алергия</a:t>
            </a:r>
          </a:p>
        </p:txBody>
      </p:sp>
    </p:spTree>
    <p:extLst>
      <p:ext uri="{BB962C8B-B14F-4D97-AF65-F5344CB8AC3E}">
        <p14:creationId xmlns:p14="http://schemas.microsoft.com/office/powerpoint/2010/main" val="399820986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E9DB698C-C94C-40D2-8B58-4D50F416C17F}" type="slidenum">
              <a:rPr lang="bg-BG" altLang="bg-BG"/>
              <a:pPr/>
              <a:t>48</a:t>
            </a:fld>
            <a:endParaRPr lang="bg-BG" altLang="bg-BG" dirty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7" y="274638"/>
            <a:ext cx="7308304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Средства за премедикация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7056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bg-BG" sz="2400" dirty="0"/>
              <a:t>Анксиолиза, седиране и амнезия: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Бензодиазепини</a:t>
            </a:r>
            <a:r>
              <a:rPr lang="en-US" altLang="bg-BG" sz="2400" dirty="0"/>
              <a:t> - Midazolam, Diazepam, Lorazepam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bg-BG" sz="2400" dirty="0"/>
              <a:t>Седиране и обезболяване: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Опиеви аналгетици - </a:t>
            </a:r>
            <a:r>
              <a:rPr lang="en-US" altLang="bg-BG" sz="2400" dirty="0"/>
              <a:t>Fentanyl,</a:t>
            </a:r>
            <a:r>
              <a:rPr lang="bg-BG" altLang="bg-BG" sz="2400" dirty="0"/>
              <a:t> </a:t>
            </a:r>
            <a:r>
              <a:rPr lang="en-US" altLang="bg-BG" sz="2400" dirty="0" err="1"/>
              <a:t>Lydol</a:t>
            </a:r>
            <a:r>
              <a:rPr lang="bg-BG" altLang="bg-BG" sz="2400" dirty="0"/>
              <a:t>,</a:t>
            </a:r>
            <a:r>
              <a:rPr lang="en-US" altLang="bg-BG" sz="2400" dirty="0"/>
              <a:t> </a:t>
            </a:r>
            <a:r>
              <a:rPr lang="en-US" altLang="bg-BG" sz="2400" dirty="0" err="1"/>
              <a:t>Alfentanyl</a:t>
            </a:r>
            <a:r>
              <a:rPr lang="en-US" altLang="bg-BG" sz="2400" dirty="0"/>
              <a:t>, Morphine</a:t>
            </a:r>
            <a:endParaRPr lang="bg-BG" altLang="bg-BG" sz="2400" dirty="0"/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en-US" altLang="bg-BG" sz="2400" dirty="0"/>
              <a:t>GABA</a:t>
            </a:r>
            <a:r>
              <a:rPr lang="bg-BG" altLang="bg-BG" sz="2400" dirty="0"/>
              <a:t> препарати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bg-BG" sz="2400" dirty="0"/>
              <a:t>Антихолинергични: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en-US" altLang="bg-BG" sz="2400" dirty="0"/>
              <a:t>Atropine </a:t>
            </a:r>
            <a:r>
              <a:rPr lang="en-US" altLang="bg-BG" sz="2400" dirty="0" err="1"/>
              <a:t>sulfat</a:t>
            </a:r>
            <a:r>
              <a:rPr lang="bg-BG" altLang="bg-BG" sz="2400" dirty="0"/>
              <a:t>е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1160697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163141-9720-4433-A621-CF17057D46FB}" type="slidenum">
              <a:rPr lang="bg-BG" altLang="bg-BG" sz="1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bg-BG" altLang="bg-BG" sz="140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9" y="274638"/>
            <a:ext cx="738031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Средства за премедикация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Антихистаминови средства: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Н</a:t>
            </a:r>
            <a:r>
              <a:rPr lang="bg-BG" altLang="bg-BG" sz="2400" baseline="-25000" dirty="0"/>
              <a:t>1</a:t>
            </a:r>
            <a:r>
              <a:rPr lang="bg-BG" altLang="bg-BG" sz="2400" dirty="0"/>
              <a:t> – </a:t>
            </a:r>
            <a:r>
              <a:rPr lang="en-US" altLang="bg-BG" sz="2400" dirty="0" err="1"/>
              <a:t>Xyzal</a:t>
            </a:r>
            <a:r>
              <a:rPr lang="bg-BG" altLang="bg-BG" sz="2400" dirty="0"/>
              <a:t>, </a:t>
            </a:r>
            <a:r>
              <a:rPr lang="en-US" altLang="bg-BG" sz="2400"/>
              <a:t>Rupafin</a:t>
            </a:r>
            <a:endParaRPr lang="bg-BG" altLang="bg-BG" sz="2400" dirty="0"/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Н</a:t>
            </a:r>
            <a:r>
              <a:rPr lang="bg-BG" altLang="bg-BG" sz="2400" baseline="-25000" dirty="0"/>
              <a:t>2</a:t>
            </a:r>
            <a:r>
              <a:rPr lang="bg-BG" altLang="bg-BG" sz="2400" dirty="0"/>
              <a:t> блокери – </a:t>
            </a:r>
            <a:r>
              <a:rPr lang="en-US" altLang="bg-BG" sz="2400" dirty="0"/>
              <a:t>Ranitidine</a:t>
            </a:r>
            <a:endParaRPr lang="bg-BG" altLang="bg-BG" sz="2400" dirty="0"/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bg-BG" altLang="bg-BG" sz="2400" dirty="0"/>
              <a:t>Фенотиазини – </a:t>
            </a:r>
            <a:r>
              <a:rPr lang="en-US" altLang="bg-BG" sz="2400" dirty="0" err="1"/>
              <a:t>Antiallersine</a:t>
            </a:r>
            <a:endParaRPr lang="en-US" altLang="bg-BG" sz="2400" dirty="0"/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en-US" altLang="bg-BG" sz="2400" dirty="0" err="1"/>
              <a:t>Atarax</a:t>
            </a:r>
            <a:endParaRPr lang="en-US" altLang="bg-BG" sz="2400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Антиеметични средства: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en-US" altLang="bg-BG" sz="2400" dirty="0"/>
              <a:t>Metoclopramide</a:t>
            </a:r>
            <a:endParaRPr lang="bg-BG" altLang="bg-BG" sz="2400" dirty="0"/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en-US" altLang="bg-BG" sz="2400" dirty="0"/>
              <a:t>Na citrate</a:t>
            </a:r>
            <a:endParaRPr lang="bg-BG" altLang="bg-BG" sz="2400" dirty="0"/>
          </a:p>
          <a:p>
            <a:pPr lvl="1" algn="just" eaLnBrk="1" hangingPunct="1">
              <a:lnSpc>
                <a:spcPct val="90000"/>
              </a:lnSpc>
              <a:buFont typeface="Arial" charset="0"/>
              <a:buChar char="−"/>
            </a:pPr>
            <a:r>
              <a:rPr lang="en-US" altLang="bg-BG" sz="2400" dirty="0"/>
              <a:t>Zofran</a:t>
            </a:r>
            <a:endParaRPr lang="bg-BG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579856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7B70C0C4-15BB-4C44-BD73-7A4EC8A319CC}" type="slidenum">
              <a:rPr lang="bg-BG" altLang="bg-BG"/>
              <a:pPr/>
              <a:t>5</a:t>
            </a:fld>
            <a:endParaRPr lang="bg-BG" altLang="bg-BG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Подготовка на пациента</a:t>
            </a:r>
            <a:br>
              <a:rPr lang="bg-BG" altLang="bg-BG" sz="3200" dirty="0">
                <a:solidFill>
                  <a:schemeClr val="bg1"/>
                </a:solidFill>
              </a:rPr>
            </a:br>
            <a:r>
              <a:rPr lang="bg-BG" altLang="bg-BG" sz="3200" dirty="0">
                <a:solidFill>
                  <a:schemeClr val="bg1"/>
                </a:solidFill>
              </a:rPr>
              <a:t>за анестезия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5735" y="1600200"/>
            <a:ext cx="6192689" cy="4525963"/>
          </a:xfrm>
        </p:spPr>
        <p:txBody>
          <a:bodyPr/>
          <a:lstStyle/>
          <a:p>
            <a:pPr indent="511175" algn="just" eaLnBrk="1" hangingPunct="1">
              <a:buFontTx/>
              <a:buNone/>
            </a:pPr>
            <a:r>
              <a:rPr lang="bg-BG" altLang="bg-BG" sz="2400" dirty="0"/>
              <a:t>Специфичен диагностично-лечебен процес, чиято цел е да осигури безопасна анестезия</a:t>
            </a:r>
            <a:r>
              <a:rPr lang="en-US" altLang="bg-BG" sz="2400" dirty="0"/>
              <a:t>, </a:t>
            </a:r>
            <a:r>
              <a:rPr lang="bg-BG" altLang="bg-BG" sz="2400" dirty="0"/>
              <a:t>да оптимизира предоперативното състояние на пациента и по този начин да намали периоперативната заболеваемост и смъртност</a:t>
            </a:r>
            <a:r>
              <a:rPr lang="en-US" altLang="bg-BG" sz="2400" dirty="0"/>
              <a:t>.</a:t>
            </a:r>
            <a:endParaRPr lang="bg-BG" altLang="bg-BG" sz="2400" dirty="0"/>
          </a:p>
        </p:txBody>
      </p:sp>
    </p:spTree>
    <p:extLst>
      <p:ext uri="{BB962C8B-B14F-4D97-AF65-F5344CB8AC3E}">
        <p14:creationId xmlns:p14="http://schemas.microsoft.com/office/powerpoint/2010/main" val="61041920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89370D3-BFC6-482B-BF60-C77F97DAE51A}" type="slidenum">
              <a:rPr lang="bg-BG" altLang="bg-BG" sz="1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bg-BG" altLang="bg-BG" sz="1400">
              <a:solidFill>
                <a:schemeClr val="bg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7" y="274638"/>
            <a:ext cx="7308304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Средства за премедикация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5696" y="1844824"/>
            <a:ext cx="7308304" cy="4281339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Провеждане на периоперативна антибиотична профилактика според вида и локализацията на операцията.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Прилагане на медикаменти, които повлияват кръвосъсирването:</a:t>
            </a: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sz="2400" dirty="0"/>
              <a:t>Намаляващи оперативното кървене – </a:t>
            </a:r>
            <a:r>
              <a:rPr lang="en-US" altLang="bg-BG" sz="2400" dirty="0"/>
              <a:t>TXA.</a:t>
            </a:r>
            <a:endParaRPr lang="bg-BG" altLang="bg-BG" sz="2400" dirty="0"/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sz="2400" dirty="0"/>
              <a:t>Профилактика на венозната тромбемболия.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243682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22DF33D6-F47C-4B7F-A617-6911F8B23E58}" type="slidenum">
              <a:rPr lang="bg-BG" altLang="bg-BG"/>
              <a:pPr/>
              <a:t>6</a:t>
            </a:fld>
            <a:endParaRPr lang="bg-BG" altLang="bg-BG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Подготовка на пациента</a:t>
            </a:r>
            <a:br>
              <a:rPr lang="bg-BG" altLang="bg-BG" sz="3200">
                <a:solidFill>
                  <a:schemeClr val="bg1"/>
                </a:solidFill>
              </a:rPr>
            </a:br>
            <a:r>
              <a:rPr lang="bg-BG" altLang="bg-BG" sz="3200">
                <a:solidFill>
                  <a:schemeClr val="bg1"/>
                </a:solidFill>
              </a:rPr>
              <a:t>за анестезия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11413" y="1600200"/>
            <a:ext cx="6270625" cy="4525963"/>
          </a:xfrm>
        </p:spPr>
        <p:txBody>
          <a:bodyPr/>
          <a:lstStyle/>
          <a:p>
            <a:pPr marL="0" indent="355600" algn="just" eaLnBrk="1" hangingPunct="1">
              <a:buFontTx/>
              <a:buNone/>
            </a:pPr>
            <a:r>
              <a:rPr lang="bg-BG" altLang="bg-BG" sz="2400" dirty="0"/>
              <a:t>Спешността на предвижданата оперативна интервенция определя и времето за подготовка.</a:t>
            </a:r>
            <a:endParaRPr lang="en-US" altLang="bg-BG" sz="2400" dirty="0"/>
          </a:p>
          <a:p>
            <a:pPr marL="0" indent="355600" algn="just" eaLnBrk="1" hangingPunct="1">
              <a:buFontTx/>
              <a:buNone/>
            </a:pPr>
            <a:r>
              <a:rPr lang="ru-RU" altLang="bg-BG" sz="2400" dirty="0"/>
              <a:t>Колкото по-спешна е една оперативна интервенция, толкова по-скъсено е времето за подготовка на пациента. Това крие по-големи рискове за пациента.</a:t>
            </a:r>
            <a:endParaRPr lang="bg-BG" altLang="bg-BG" sz="2400" dirty="0"/>
          </a:p>
        </p:txBody>
      </p:sp>
    </p:spTree>
    <p:extLst>
      <p:ext uri="{BB962C8B-B14F-4D97-AF65-F5344CB8AC3E}">
        <p14:creationId xmlns:p14="http://schemas.microsoft.com/office/powerpoint/2010/main" val="14513359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64218276-6CCC-4486-B01E-B7383A44C6A4}" type="slidenum">
              <a:rPr lang="bg-BG" altLang="bg-BG"/>
              <a:pPr/>
              <a:t>7</a:t>
            </a:fld>
            <a:endParaRPr lang="bg-BG" altLang="bg-BG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Соматична подготовка на пациента за анестезия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381750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Оценка на сърдечносъдовия статус според препоръките на АНА/АСС* с цел откриване на пациентите с най-висок риск за възникване на периоперативно сърдечно заболяване или на миокарден инфаркт.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Анализ на рисковите фактори за белодробни усложнения и прилагане на превантивен подход.</a:t>
            </a:r>
          </a:p>
        </p:txBody>
      </p:sp>
    </p:spTree>
    <p:extLst>
      <p:ext uri="{BB962C8B-B14F-4D97-AF65-F5344CB8AC3E}">
        <p14:creationId xmlns:p14="http://schemas.microsoft.com/office/powerpoint/2010/main" val="38884975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E78E99CD-6549-4B9B-B228-3E19178AAAE0}" type="slidenum">
              <a:rPr lang="bg-BG" altLang="bg-BG"/>
              <a:pPr/>
              <a:t>8</a:t>
            </a:fld>
            <a:endParaRPr lang="bg-BG" altLang="bg-BG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>
                <a:solidFill>
                  <a:schemeClr val="bg1"/>
                </a:solidFill>
              </a:rPr>
              <a:t>Соматична подготовка на пациента за анестезия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381750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Документиране на функционалния статус (подвижност и възможност за физически натоварвания) и риск от падане.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Изходна степен на мускуло-скелетна дисфункция (frailty score).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Оценка на хранителния статус и н</a:t>
            </a:r>
            <a:r>
              <a:rPr lang="bg-BG" altLang="bg-BG" sz="2400" dirty="0"/>
              <a:t>еговата </a:t>
            </a:r>
            <a:r>
              <a:rPr lang="ru-RU" altLang="bg-BG" sz="2400" dirty="0"/>
              <a:t>корекция при пациенти с кахексия или затлъстяване.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Определяне на социалния статус и включване на семейна подкрепа.</a:t>
            </a:r>
          </a:p>
        </p:txBody>
      </p:sp>
    </p:spTree>
    <p:extLst>
      <p:ext uri="{BB962C8B-B14F-4D97-AF65-F5344CB8AC3E}">
        <p14:creationId xmlns:p14="http://schemas.microsoft.com/office/powerpoint/2010/main" val="28323922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 algn="r" eaLnBrk="1" hangingPunct="1">
              <a:buClr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</a:defRPr>
            </a:lvl9pPr>
          </a:lstStyle>
          <a:p>
            <a:fld id="{CE35FCC6-1D2C-4EC2-8A32-3F605024FD41}" type="slidenum">
              <a:rPr lang="bg-BG" altLang="bg-BG"/>
              <a:pPr/>
              <a:t>9</a:t>
            </a:fld>
            <a:endParaRPr lang="bg-BG" altLang="bg-BG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274638"/>
            <a:ext cx="60912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dirty="0">
                <a:solidFill>
                  <a:schemeClr val="bg1"/>
                </a:solidFill>
              </a:rPr>
              <a:t>Психологическа подготовка на пациента за анестезия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381750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Оценка на когнитивната функция, включваща способността на болния да оцени целта и вероятните резултати от планираната оперативна процедура.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Информиране за възможните рискове.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Провеждане на скрининг за депресия.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Определяне на рискови фактори за следоперативен делириум.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bg-BG" sz="2400" dirty="0"/>
              <a:t>Проследяване за зависимост към наркотични субстанции, включително алкохол.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bg-BG" altLang="bg-BG" sz="2400" dirty="0"/>
          </a:p>
        </p:txBody>
      </p:sp>
    </p:spTree>
    <p:extLst>
      <p:ext uri="{BB962C8B-B14F-4D97-AF65-F5344CB8AC3E}">
        <p14:creationId xmlns:p14="http://schemas.microsoft.com/office/powerpoint/2010/main" val="27187083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5274</TotalTime>
  <Words>3172</Words>
  <Application>Microsoft Macintosh PowerPoint</Application>
  <PresentationFormat>On-screen Show (4:3)</PresentationFormat>
  <Paragraphs>473</Paragraphs>
  <Slides>50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Diseño predeterminado</vt:lpstr>
      <vt:lpstr>Worksheet</vt:lpstr>
      <vt:lpstr>Диаграма</vt:lpstr>
      <vt:lpstr>PowerPoint Presentation</vt:lpstr>
      <vt:lpstr>Задачи при подготовка  на пациента за операция</vt:lpstr>
      <vt:lpstr>Задачи при подготовка  на пациента за операция</vt:lpstr>
      <vt:lpstr>Подготовка на пациента  за операция</vt:lpstr>
      <vt:lpstr>Подготовка на пациента за анестезия</vt:lpstr>
      <vt:lpstr>Подготовка на пациента за анестезия</vt:lpstr>
      <vt:lpstr>Соматична подготовка на пациента за анестезия</vt:lpstr>
      <vt:lpstr>Соматична подготовка на пациента за анестезия</vt:lpstr>
      <vt:lpstr>Психологическа подготовка на пациента за анестезия</vt:lpstr>
      <vt:lpstr>Подготовка за анестезия</vt:lpstr>
      <vt:lpstr>Цели на преданестезиологичната консултация</vt:lpstr>
      <vt:lpstr>Цели на преданестезиологичната консултация</vt:lpstr>
      <vt:lpstr>Основни фактори на периоперативния риск</vt:lpstr>
      <vt:lpstr>Рискът от анестезия се определя от</vt:lpstr>
      <vt:lpstr>Основни фактори на периоперативния риск</vt:lpstr>
      <vt:lpstr>Периоперативна смъртност във времето</vt:lpstr>
      <vt:lpstr>Причини за периоперативна смъртност</vt:lpstr>
      <vt:lpstr>Соматична подготовка</vt:lpstr>
      <vt:lpstr>Минали и съпътстващи заболявания</vt:lpstr>
      <vt:lpstr>PowerPoint Presentation</vt:lpstr>
      <vt:lpstr>Употреба на медикаменти</vt:lpstr>
      <vt:lpstr>Клиничен преглед</vt:lpstr>
      <vt:lpstr>Клиничен преглед</vt:lpstr>
      <vt:lpstr>Клиничен преглед</vt:lpstr>
      <vt:lpstr>PowerPoint Presentation</vt:lpstr>
      <vt:lpstr>Тирео-ментално разстояние</vt:lpstr>
      <vt:lpstr>Клиничен преглед</vt:lpstr>
      <vt:lpstr>Лабораторни и образни изследвания</vt:lpstr>
      <vt:lpstr>Допълнителни изследвания</vt:lpstr>
      <vt:lpstr>Оценка на периоперативния риск</vt:lpstr>
      <vt:lpstr>ЗАПОМНЕТЕ</vt:lpstr>
      <vt:lpstr>Оценка на кардиологичния риск по Goldman</vt:lpstr>
      <vt:lpstr>Оценка на кардиологичния риск по Goldman</vt:lpstr>
      <vt:lpstr>Оценка на хирургичния риск</vt:lpstr>
      <vt:lpstr>Оценка на хирургичния риск</vt:lpstr>
      <vt:lpstr>Оценка на хирургичния риск</vt:lpstr>
      <vt:lpstr>Оценка на анестезиологичния риск по ASA</vt:lpstr>
      <vt:lpstr>PowerPoint Presentation</vt:lpstr>
      <vt:lpstr>Хирургичен и анестезиологичен риск</vt:lpstr>
      <vt:lpstr>Информирано съгласие на пациента</vt:lpstr>
      <vt:lpstr>Преданестезиологична визитация</vt:lpstr>
      <vt:lpstr>Изготвяне на анестезиологичен план</vt:lpstr>
      <vt:lpstr>Изготвяне на анестезиологичен план</vt:lpstr>
      <vt:lpstr>Предоперативна хранителна пауза</vt:lpstr>
      <vt:lpstr>Премедикация</vt:lpstr>
      <vt:lpstr>Задачи на премедикацията</vt:lpstr>
      <vt:lpstr>Задачи на премедикацията</vt:lpstr>
      <vt:lpstr>Средства за премедикация</vt:lpstr>
      <vt:lpstr>Средства за премедикация</vt:lpstr>
      <vt:lpstr>Средства за премедикация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на пациента за анестезия и операция</dc:title>
  <dc:creator>доцент д-р Господин ДИМОВ;дм</dc:creator>
  <cp:lastModifiedBy>gdimov@abv.bg</cp:lastModifiedBy>
  <cp:revision>764</cp:revision>
  <dcterms:created xsi:type="dcterms:W3CDTF">2010-05-23T14:28:12Z</dcterms:created>
  <dcterms:modified xsi:type="dcterms:W3CDTF">2021-09-14T13:15:13Z</dcterms:modified>
  <cp:category>Лекция по АИЛ за студенти по медицина</cp:category>
</cp:coreProperties>
</file>